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Droid Serif" charset="1" panose="02020600060500020200"/>
      <p:regular r:id="rId27"/>
    </p:embeddedFont>
    <p:embeddedFont>
      <p:font typeface="Poppins" charset="1" panose="00000500000000000000"/>
      <p:regular r:id="rId28"/>
    </p:embeddedFont>
    <p:embeddedFont>
      <p:font typeface="Cormorant Garamond Bold" charset="1" panose="00000800000000000000"/>
      <p:regular r:id="rId29"/>
    </p:embeddedFont>
    <p:embeddedFont>
      <p:font typeface="ITC Benguiat" charset="1" panose="02030603050306020704"/>
      <p:regular r:id="rId30"/>
    </p:embeddedFont>
    <p:embeddedFont>
      <p:font typeface="Droid Serif Bold" charset="1" panose="02020800060500020200"/>
      <p:regular r:id="rId31"/>
    </p:embeddedFont>
    <p:embeddedFont>
      <p:font typeface="CMU Serif" charset="1" panose="02000603000000000000"/>
      <p:regular r:id="rId32"/>
    </p:embeddedFont>
    <p:embeddedFont>
      <p:font typeface="DM Sans" charset="1" panose="00000000000000000000"/>
      <p:regular r:id="rId33"/>
    </p:embeddedFont>
    <p:embeddedFont>
      <p:font typeface="DM Sans Bold" charset="1" panose="00000000000000000000"/>
      <p:regular r:id="rId34"/>
    </p:embeddedFont>
    <p:embeddedFont>
      <p:font typeface="Poppins Light" charset="1" panose="00000400000000000000"/>
      <p:regular r:id="rId35"/>
    </p:embeddedFont>
    <p:embeddedFont>
      <p:font typeface="DM Serif Display"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png" Type="http://schemas.openxmlformats.org/officeDocument/2006/relationships/image"/><Relationship Id="rId5"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4.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54" y="266985"/>
            <a:ext cx="18355154" cy="726915"/>
            <a:chOff x="0" y="0"/>
            <a:chExt cx="4834279" cy="191451"/>
          </a:xfrm>
        </p:grpSpPr>
        <p:sp>
          <p:nvSpPr>
            <p:cNvPr name="Freeform 3" id="3"/>
            <p:cNvSpPr/>
            <p:nvPr/>
          </p:nvSpPr>
          <p:spPr>
            <a:xfrm flipH="false" flipV="false" rot="0">
              <a:off x="0" y="0"/>
              <a:ext cx="4834279" cy="191451"/>
            </a:xfrm>
            <a:custGeom>
              <a:avLst/>
              <a:gdLst/>
              <a:ahLst/>
              <a:cxnLst/>
              <a:rect r="r" b="b" t="t" l="l"/>
              <a:pathLst>
                <a:path h="191451" w="4834279">
                  <a:moveTo>
                    <a:pt x="0" y="0"/>
                  </a:moveTo>
                  <a:lnTo>
                    <a:pt x="4834279" y="0"/>
                  </a:lnTo>
                  <a:lnTo>
                    <a:pt x="4834279" y="191451"/>
                  </a:lnTo>
                  <a:lnTo>
                    <a:pt x="0" y="191451"/>
                  </a:lnTo>
                  <a:close/>
                </a:path>
              </a:pathLst>
            </a:custGeom>
            <a:solidFill>
              <a:srgbClr val="051D40"/>
            </a:solidFill>
          </p:spPr>
        </p:sp>
        <p:sp>
          <p:nvSpPr>
            <p:cNvPr name="TextBox 4" id="4"/>
            <p:cNvSpPr txBox="true"/>
            <p:nvPr/>
          </p:nvSpPr>
          <p:spPr>
            <a:xfrm>
              <a:off x="0" y="-47625"/>
              <a:ext cx="4834279" cy="239076"/>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23769" y="-162604"/>
            <a:ext cx="8064231" cy="10593159"/>
            <a:chOff x="0" y="0"/>
            <a:chExt cx="1249360" cy="1641158"/>
          </a:xfrm>
        </p:grpSpPr>
        <p:sp>
          <p:nvSpPr>
            <p:cNvPr name="Freeform 6" id="6"/>
            <p:cNvSpPr/>
            <p:nvPr/>
          </p:nvSpPr>
          <p:spPr>
            <a:xfrm flipH="false" flipV="false" rot="0">
              <a:off x="0" y="0"/>
              <a:ext cx="1249360" cy="1641158"/>
            </a:xfrm>
            <a:custGeom>
              <a:avLst/>
              <a:gdLst/>
              <a:ahLst/>
              <a:cxnLst/>
              <a:rect r="r" b="b" t="t" l="l"/>
              <a:pathLst>
                <a:path h="1641158" w="1249360">
                  <a:moveTo>
                    <a:pt x="0" y="0"/>
                  </a:moveTo>
                  <a:lnTo>
                    <a:pt x="1249360" y="0"/>
                  </a:lnTo>
                  <a:lnTo>
                    <a:pt x="1249360" y="1641158"/>
                  </a:lnTo>
                  <a:lnTo>
                    <a:pt x="0" y="1641158"/>
                  </a:lnTo>
                  <a:close/>
                </a:path>
              </a:pathLst>
            </a:custGeom>
            <a:blipFill>
              <a:blip r:embed="rId2"/>
              <a:stretch>
                <a:fillRect l="-48489" t="0" r="-48489" b="0"/>
              </a:stretch>
            </a:blipFill>
          </p:spPr>
        </p:sp>
      </p:grpSp>
      <p:sp>
        <p:nvSpPr>
          <p:cNvPr name="Freeform 7" id="7"/>
          <p:cNvSpPr/>
          <p:nvPr/>
        </p:nvSpPr>
        <p:spPr>
          <a:xfrm flipH="false" flipV="false" rot="0">
            <a:off x="10214244" y="0"/>
            <a:ext cx="2281844" cy="4114800"/>
          </a:xfrm>
          <a:custGeom>
            <a:avLst/>
            <a:gdLst/>
            <a:ahLst/>
            <a:cxnLst/>
            <a:rect r="r" b="b" t="t" l="l"/>
            <a:pathLst>
              <a:path h="4114800" w="2281844">
                <a:moveTo>
                  <a:pt x="0" y="0"/>
                </a:moveTo>
                <a:lnTo>
                  <a:pt x="2281844" y="0"/>
                </a:lnTo>
                <a:lnTo>
                  <a:pt x="228184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5684716"/>
            <a:ext cx="1628136" cy="424043"/>
            <a:chOff x="0" y="0"/>
            <a:chExt cx="428810" cy="111682"/>
          </a:xfrm>
        </p:grpSpPr>
        <p:sp>
          <p:nvSpPr>
            <p:cNvPr name="Freeform 9" id="9"/>
            <p:cNvSpPr/>
            <p:nvPr/>
          </p:nvSpPr>
          <p:spPr>
            <a:xfrm flipH="false" flipV="false" rot="0">
              <a:off x="0" y="0"/>
              <a:ext cx="428809" cy="111682"/>
            </a:xfrm>
            <a:custGeom>
              <a:avLst/>
              <a:gdLst/>
              <a:ahLst/>
              <a:cxnLst/>
              <a:rect r="r" b="b" t="t" l="l"/>
              <a:pathLst>
                <a:path h="111682" w="428809">
                  <a:moveTo>
                    <a:pt x="0" y="0"/>
                  </a:moveTo>
                  <a:lnTo>
                    <a:pt x="428809" y="0"/>
                  </a:lnTo>
                  <a:lnTo>
                    <a:pt x="428809" y="111682"/>
                  </a:lnTo>
                  <a:lnTo>
                    <a:pt x="0" y="111682"/>
                  </a:lnTo>
                  <a:close/>
                </a:path>
              </a:pathLst>
            </a:custGeom>
            <a:solidFill>
              <a:srgbClr val="051D40"/>
            </a:solidFill>
          </p:spPr>
        </p:sp>
        <p:sp>
          <p:nvSpPr>
            <p:cNvPr name="TextBox 10" id="10"/>
            <p:cNvSpPr txBox="true"/>
            <p:nvPr/>
          </p:nvSpPr>
          <p:spPr>
            <a:xfrm>
              <a:off x="0" y="-47625"/>
              <a:ext cx="428810" cy="159307"/>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10214244" y="4105275"/>
            <a:ext cx="2281844" cy="4114800"/>
          </a:xfrm>
          <a:custGeom>
            <a:avLst/>
            <a:gdLst/>
            <a:ahLst/>
            <a:cxnLst/>
            <a:rect r="r" b="b" t="t" l="l"/>
            <a:pathLst>
              <a:path h="4114800" w="2281844">
                <a:moveTo>
                  <a:pt x="0" y="0"/>
                </a:moveTo>
                <a:lnTo>
                  <a:pt x="2281844" y="0"/>
                </a:lnTo>
                <a:lnTo>
                  <a:pt x="228184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14244" y="8220075"/>
            <a:ext cx="2208393" cy="3982348"/>
          </a:xfrm>
          <a:custGeom>
            <a:avLst/>
            <a:gdLst/>
            <a:ahLst/>
            <a:cxnLst/>
            <a:rect r="r" b="b" t="t" l="l"/>
            <a:pathLst>
              <a:path h="3982348" w="2208393">
                <a:moveTo>
                  <a:pt x="0" y="0"/>
                </a:moveTo>
                <a:lnTo>
                  <a:pt x="2208393" y="0"/>
                </a:lnTo>
                <a:lnTo>
                  <a:pt x="2208393" y="3982348"/>
                </a:lnTo>
                <a:lnTo>
                  <a:pt x="0" y="3982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4311591"/>
            <a:ext cx="7140082" cy="1373124"/>
          </a:xfrm>
          <a:prstGeom prst="rect">
            <a:avLst/>
          </a:prstGeom>
        </p:spPr>
        <p:txBody>
          <a:bodyPr anchor="t" rtlCol="false" tIns="0" lIns="0" bIns="0" rIns="0">
            <a:spAutoFit/>
          </a:bodyPr>
          <a:lstStyle/>
          <a:p>
            <a:pPr algn="l">
              <a:lnSpc>
                <a:spcPts val="5208"/>
              </a:lnSpc>
            </a:pPr>
            <a:r>
              <a:rPr lang="en-US" sz="5600">
                <a:solidFill>
                  <a:srgbClr val="000000"/>
                </a:solidFill>
                <a:latin typeface="Droid Serif"/>
                <a:ea typeface="Droid Serif"/>
                <a:cs typeface="Droid Serif"/>
                <a:sym typeface="Droid Serif"/>
              </a:rPr>
              <a:t>HOTEL REVENUE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366351" y="1603656"/>
            <a:ext cx="16230600" cy="8538631"/>
          </a:xfrm>
          <a:custGeom>
            <a:avLst/>
            <a:gdLst/>
            <a:ahLst/>
            <a:cxnLst/>
            <a:rect r="r" b="b" t="t" l="l"/>
            <a:pathLst>
              <a:path h="8538631" w="16230600">
                <a:moveTo>
                  <a:pt x="0" y="0"/>
                </a:moveTo>
                <a:lnTo>
                  <a:pt x="16230600" y="0"/>
                </a:lnTo>
                <a:lnTo>
                  <a:pt x="16230600" y="8538631"/>
                </a:lnTo>
                <a:lnTo>
                  <a:pt x="0" y="8538631"/>
                </a:lnTo>
                <a:lnTo>
                  <a:pt x="0" y="0"/>
                </a:lnTo>
                <a:close/>
              </a:path>
            </a:pathLst>
          </a:custGeom>
          <a:blipFill>
            <a:blip r:embed="rId2"/>
            <a:stretch>
              <a:fillRect l="0" t="-2745" r="0" b="-2745"/>
            </a:stretch>
          </a:blipFill>
        </p:spPr>
      </p:sp>
      <p:sp>
        <p:nvSpPr>
          <p:cNvPr name="TextBox 3" id="3"/>
          <p:cNvSpPr txBox="true"/>
          <p:nvPr/>
        </p:nvSpPr>
        <p:spPr>
          <a:xfrm rot="0">
            <a:off x="2622580" y="755332"/>
            <a:ext cx="13042840"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OCCUPANCY &amp; REVENUE METRICS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6" id="6"/>
          <p:cNvSpPr txBox="true"/>
          <p:nvPr/>
        </p:nvSpPr>
        <p:spPr>
          <a:xfrm rot="0">
            <a:off x="1502989" y="3921149"/>
            <a:ext cx="15282021" cy="5124450"/>
          </a:xfrm>
          <a:prstGeom prst="rect">
            <a:avLst/>
          </a:prstGeom>
        </p:spPr>
        <p:txBody>
          <a:bodyPr anchor="t" rtlCol="false" tIns="0" lIns="0" bIns="0" rIns="0">
            <a:spAutoFit/>
          </a:bodyPr>
          <a:lstStyle/>
          <a:p>
            <a:pPr algn="just"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Imported and modeled data using a Star Schema to ensure efficient performance tracking across key hospitality metrics.</a:t>
            </a:r>
          </a:p>
          <a:p>
            <a:pPr algn="just"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Visualized occupancy trends, ADR, and RevPAR using interactive line charts, bar graphs, and KPI cards for quick insights.</a:t>
            </a:r>
          </a:p>
          <a:p>
            <a:pPr algn="just"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Enabled dynamic time-based analysis through slicers for year, month, and season to monitor trends over custom periods.</a:t>
            </a:r>
          </a:p>
          <a:p>
            <a:pPr algn="just"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Compared booking performance across channels (Direct vs. OTA) and tracked customer segments (first-time, repeat, loyal).</a:t>
            </a:r>
          </a:p>
          <a:p>
            <a:pPr algn="just"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Designed clear, user-friendly dashboards with labeled visuals, intuitive navigation, and impactful insights for decision-makers.</a:t>
            </a:r>
          </a:p>
        </p:txBody>
      </p:sp>
      <p:sp>
        <p:nvSpPr>
          <p:cNvPr name="Freeform 7" id="7"/>
          <p:cNvSpPr/>
          <p:nvPr/>
        </p:nvSpPr>
        <p:spPr>
          <a:xfrm flipH="false" flipV="false" rot="0">
            <a:off x="3104168" y="1634548"/>
            <a:ext cx="12079664" cy="1886122"/>
          </a:xfrm>
          <a:custGeom>
            <a:avLst/>
            <a:gdLst/>
            <a:ahLst/>
            <a:cxnLst/>
            <a:rect r="r" b="b" t="t" l="l"/>
            <a:pathLst>
              <a:path h="1886122" w="12079664">
                <a:moveTo>
                  <a:pt x="0" y="0"/>
                </a:moveTo>
                <a:lnTo>
                  <a:pt x="12079664" y="0"/>
                </a:lnTo>
                <a:lnTo>
                  <a:pt x="12079664" y="1886122"/>
                </a:lnTo>
                <a:lnTo>
                  <a:pt x="0" y="1886122"/>
                </a:lnTo>
                <a:lnTo>
                  <a:pt x="0" y="0"/>
                </a:lnTo>
                <a:close/>
              </a:path>
            </a:pathLst>
          </a:custGeom>
          <a:blipFill>
            <a:blip r:embed="rId3"/>
            <a:stretch>
              <a:fillRect l="-2413" t="-69209" r="-41626" b="-342752"/>
            </a:stretch>
          </a:blipFill>
        </p:spPr>
      </p:sp>
      <p:sp>
        <p:nvSpPr>
          <p:cNvPr name="TextBox 8" id="8"/>
          <p:cNvSpPr txBox="true"/>
          <p:nvPr/>
        </p:nvSpPr>
        <p:spPr>
          <a:xfrm rot="0">
            <a:off x="2699844" y="755332"/>
            <a:ext cx="12888313"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OCCUPANCY &amp; REVENUE METRICS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398579" y="1206857"/>
            <a:ext cx="16204547" cy="8926544"/>
          </a:xfrm>
          <a:custGeom>
            <a:avLst/>
            <a:gdLst/>
            <a:ahLst/>
            <a:cxnLst/>
            <a:rect r="r" b="b" t="t" l="l"/>
            <a:pathLst>
              <a:path h="8926544" w="16204547">
                <a:moveTo>
                  <a:pt x="0" y="0"/>
                </a:moveTo>
                <a:lnTo>
                  <a:pt x="16204547" y="0"/>
                </a:lnTo>
                <a:lnTo>
                  <a:pt x="16204547" y="8926544"/>
                </a:lnTo>
                <a:lnTo>
                  <a:pt x="0" y="8926544"/>
                </a:lnTo>
                <a:lnTo>
                  <a:pt x="0" y="0"/>
                </a:lnTo>
                <a:close/>
              </a:path>
            </a:pathLst>
          </a:custGeom>
          <a:blipFill>
            <a:blip r:embed="rId2"/>
            <a:stretch>
              <a:fillRect l="0" t="0" r="0" b="0"/>
            </a:stretch>
          </a:blipFill>
        </p:spPr>
      </p:sp>
      <p:sp>
        <p:nvSpPr>
          <p:cNvPr name="TextBox 3" id="3"/>
          <p:cNvSpPr txBox="true"/>
          <p:nvPr/>
        </p:nvSpPr>
        <p:spPr>
          <a:xfrm rot="0">
            <a:off x="3295877" y="507722"/>
            <a:ext cx="11696247"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 GUEST ANALYSIS MODULE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533696" y="169116"/>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6" id="6"/>
          <p:cNvSpPr txBox="true"/>
          <p:nvPr/>
        </p:nvSpPr>
        <p:spPr>
          <a:xfrm rot="0">
            <a:off x="1220384" y="2236080"/>
            <a:ext cx="11541799" cy="6153150"/>
          </a:xfrm>
          <a:prstGeom prst="rect">
            <a:avLst/>
          </a:prstGeom>
        </p:spPr>
        <p:txBody>
          <a:bodyPr anchor="t" rtlCol="false" tIns="0" lIns="0" bIns="0" rIns="0">
            <a:spAutoFit/>
          </a:bodyPr>
          <a:lstStyle/>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Segmented guests into categories like first-time, repeat, loyal, and high-spending customers to understand behavior patterns.</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Analyzed demographics and booking behavior including nationality, age group, stay duration, and booking source.</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Developed DAX measures to track key metrics like total bookings, repeat rate, and segment contribution over time.</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Built visuals such as pie charts for guest types, maps for nationality, and bar charts for demographic distribution.</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Delivered insights for targeted strategies like personalized promotions, loyalty programs, and improved guest experiences based on data-driven profiles.</a:t>
            </a:r>
          </a:p>
          <a:p>
            <a:pPr algn="l">
              <a:lnSpc>
                <a:spcPts val="4079"/>
              </a:lnSpc>
              <a:spcBef>
                <a:spcPct val="0"/>
              </a:spcBef>
            </a:pPr>
          </a:p>
        </p:txBody>
      </p:sp>
      <p:sp>
        <p:nvSpPr>
          <p:cNvPr name="Freeform 7" id="7"/>
          <p:cNvSpPr/>
          <p:nvPr/>
        </p:nvSpPr>
        <p:spPr>
          <a:xfrm flipH="false" flipV="false" rot="0">
            <a:off x="12995956" y="2170543"/>
            <a:ext cx="4029571" cy="5945914"/>
          </a:xfrm>
          <a:custGeom>
            <a:avLst/>
            <a:gdLst/>
            <a:ahLst/>
            <a:cxnLst/>
            <a:rect r="r" b="b" t="t" l="l"/>
            <a:pathLst>
              <a:path h="5945914" w="4029571">
                <a:moveTo>
                  <a:pt x="0" y="0"/>
                </a:moveTo>
                <a:lnTo>
                  <a:pt x="4029571" y="0"/>
                </a:lnTo>
                <a:lnTo>
                  <a:pt x="4029571" y="5945914"/>
                </a:lnTo>
                <a:lnTo>
                  <a:pt x="0" y="5945914"/>
                </a:lnTo>
                <a:lnTo>
                  <a:pt x="0" y="0"/>
                </a:lnTo>
                <a:close/>
              </a:path>
            </a:pathLst>
          </a:custGeom>
          <a:blipFill>
            <a:blip r:embed="rId3"/>
            <a:stretch>
              <a:fillRect l="-276634" t="-130989" r="-263345" b="-7930"/>
            </a:stretch>
          </a:blipFill>
          <a:ln w="114300" cap="sq">
            <a:solidFill>
              <a:srgbClr val="BC956E"/>
            </a:solidFill>
            <a:prstDash val="solid"/>
            <a:miter/>
          </a:ln>
        </p:spPr>
      </p:sp>
      <p:sp>
        <p:nvSpPr>
          <p:cNvPr name="TextBox 8" id="8"/>
          <p:cNvSpPr txBox="true"/>
          <p:nvPr/>
        </p:nvSpPr>
        <p:spPr>
          <a:xfrm rot="0">
            <a:off x="3295877" y="977902"/>
            <a:ext cx="11696247"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 GUEST ANALYSIS MODULE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903838" y="1665577"/>
            <a:ext cx="14480324" cy="8081026"/>
          </a:xfrm>
          <a:custGeom>
            <a:avLst/>
            <a:gdLst/>
            <a:ahLst/>
            <a:cxnLst/>
            <a:rect r="r" b="b" t="t" l="l"/>
            <a:pathLst>
              <a:path h="8081026" w="14480324">
                <a:moveTo>
                  <a:pt x="0" y="0"/>
                </a:moveTo>
                <a:lnTo>
                  <a:pt x="14480324" y="0"/>
                </a:lnTo>
                <a:lnTo>
                  <a:pt x="14480324" y="8081026"/>
                </a:lnTo>
                <a:lnTo>
                  <a:pt x="0" y="8081026"/>
                </a:lnTo>
                <a:lnTo>
                  <a:pt x="0" y="0"/>
                </a:lnTo>
                <a:close/>
              </a:path>
            </a:pathLst>
          </a:custGeom>
          <a:blipFill>
            <a:blip r:embed="rId2"/>
            <a:stretch>
              <a:fillRect l="0" t="0" r="0" b="0"/>
            </a:stretch>
          </a:blipFill>
          <a:ln cap="sq">
            <a:noFill/>
            <a:prstDash val="solid"/>
            <a:miter/>
          </a:ln>
        </p:spPr>
      </p:sp>
      <p:sp>
        <p:nvSpPr>
          <p:cNvPr name="TextBox 3" id="3"/>
          <p:cNvSpPr txBox="true"/>
          <p:nvPr/>
        </p:nvSpPr>
        <p:spPr>
          <a:xfrm rot="0">
            <a:off x="1353251" y="755332"/>
            <a:ext cx="15581498"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FORECASTING AND CANCELLATION TRENDS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3030475" y="1667808"/>
            <a:ext cx="11779376" cy="2560734"/>
          </a:xfrm>
          <a:custGeom>
            <a:avLst/>
            <a:gdLst/>
            <a:ahLst/>
            <a:cxnLst/>
            <a:rect r="r" b="b" t="t" l="l"/>
            <a:pathLst>
              <a:path h="2560734" w="11779376">
                <a:moveTo>
                  <a:pt x="0" y="0"/>
                </a:moveTo>
                <a:lnTo>
                  <a:pt x="11779375" y="0"/>
                </a:lnTo>
                <a:lnTo>
                  <a:pt x="11779375" y="2560734"/>
                </a:lnTo>
                <a:lnTo>
                  <a:pt x="0" y="2560734"/>
                </a:lnTo>
                <a:lnTo>
                  <a:pt x="0" y="0"/>
                </a:lnTo>
                <a:close/>
              </a:path>
            </a:pathLst>
          </a:custGeom>
          <a:blipFill>
            <a:blip r:embed="rId3"/>
            <a:stretch>
              <a:fillRect l="-25049" t="-36209" r="-5791" b="-199675"/>
            </a:stretch>
          </a:blipFill>
        </p:spPr>
      </p:sp>
      <p:sp>
        <p:nvSpPr>
          <p:cNvPr name="TextBox 7" id="7"/>
          <p:cNvSpPr txBox="true"/>
          <p:nvPr/>
        </p:nvSpPr>
        <p:spPr>
          <a:xfrm rot="0">
            <a:off x="1397362" y="4308532"/>
            <a:ext cx="15493277" cy="5638800"/>
          </a:xfrm>
          <a:prstGeom prst="rect">
            <a:avLst/>
          </a:prstGeom>
        </p:spPr>
        <p:txBody>
          <a:bodyPr anchor="t" rtlCol="false" tIns="0" lIns="0" bIns="0" rIns="0">
            <a:spAutoFit/>
          </a:bodyPr>
          <a:lstStyle/>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Developed occupancy forecasts using historical booking data, revealing seasonal patterns and long-term demand trends with interactive line charts.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Analyzed cancellation rates across room types, booking channels, and customer segments to identify high-risk areas.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Studied lead time, no-show, and refund trends to understand guest behavior and timing of cancellations.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Linked cancellation impact to key metrics like ADR and RevPAR to measure revenue loss and optimize pricing strategies.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Provided actionable insights for demand planning through combined forecasting and cancellation analysis, enabling better room allocation and revenue optimization.</a:t>
            </a:r>
          </a:p>
          <a:p>
            <a:pPr algn="l">
              <a:lnSpc>
                <a:spcPts val="4079"/>
              </a:lnSpc>
              <a:spcBef>
                <a:spcPct val="0"/>
              </a:spcBef>
            </a:pPr>
          </a:p>
        </p:txBody>
      </p:sp>
      <p:sp>
        <p:nvSpPr>
          <p:cNvPr name="TextBox 8" id="8"/>
          <p:cNvSpPr txBox="true"/>
          <p:nvPr/>
        </p:nvSpPr>
        <p:spPr>
          <a:xfrm rot="0">
            <a:off x="1287025" y="755332"/>
            <a:ext cx="15713950"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FORECASTING AND CANCELLATION TRENDS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69874" y="1532467"/>
            <a:ext cx="14748252" cy="8179890"/>
          </a:xfrm>
          <a:custGeom>
            <a:avLst/>
            <a:gdLst/>
            <a:ahLst/>
            <a:cxnLst/>
            <a:rect r="r" b="b" t="t" l="l"/>
            <a:pathLst>
              <a:path h="8179890" w="14748252">
                <a:moveTo>
                  <a:pt x="0" y="0"/>
                </a:moveTo>
                <a:lnTo>
                  <a:pt x="14748252" y="0"/>
                </a:lnTo>
                <a:lnTo>
                  <a:pt x="14748252" y="8179890"/>
                </a:lnTo>
                <a:lnTo>
                  <a:pt x="0" y="8179890"/>
                </a:lnTo>
                <a:lnTo>
                  <a:pt x="0" y="0"/>
                </a:lnTo>
                <a:close/>
              </a:path>
            </a:pathLst>
          </a:custGeom>
          <a:blipFill>
            <a:blip r:embed="rId2"/>
            <a:stretch>
              <a:fillRect l="0" t="0" r="0" b="0"/>
            </a:stretch>
          </a:blipFill>
        </p:spPr>
      </p:sp>
      <p:sp>
        <p:nvSpPr>
          <p:cNvPr name="TextBox 3" id="3"/>
          <p:cNvSpPr txBox="true"/>
          <p:nvPr/>
        </p:nvSpPr>
        <p:spPr>
          <a:xfrm rot="0">
            <a:off x="2821258" y="755332"/>
            <a:ext cx="12645484"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REVENUE STRATEGY DASHBOARD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867503" y="4855442"/>
            <a:ext cx="1212197" cy="1212197"/>
          </a:xfrm>
          <a:custGeom>
            <a:avLst/>
            <a:gdLst/>
            <a:ahLst/>
            <a:cxnLst/>
            <a:rect r="r" b="b" t="t" l="l"/>
            <a:pathLst>
              <a:path h="1212197" w="1212197">
                <a:moveTo>
                  <a:pt x="0" y="0"/>
                </a:moveTo>
                <a:lnTo>
                  <a:pt x="1212198" y="0"/>
                </a:lnTo>
                <a:lnTo>
                  <a:pt x="1212198" y="1212197"/>
                </a:lnTo>
                <a:lnTo>
                  <a:pt x="0" y="121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2066886"/>
            <a:ext cx="5754080" cy="8220114"/>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5" id="5"/>
          <p:cNvGrpSpPr/>
          <p:nvPr/>
        </p:nvGrpSpPr>
        <p:grpSpPr>
          <a:xfrm rot="-10800000">
            <a:off x="-4725380" y="5468707"/>
            <a:ext cx="5754080" cy="822011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sp>
        <p:nvSpPr>
          <p:cNvPr name="Freeform 7" id="7"/>
          <p:cNvSpPr/>
          <p:nvPr/>
        </p:nvSpPr>
        <p:spPr>
          <a:xfrm flipH="false" flipV="false" rot="0">
            <a:off x="1518181" y="1642367"/>
            <a:ext cx="15625905" cy="3025175"/>
          </a:xfrm>
          <a:custGeom>
            <a:avLst/>
            <a:gdLst/>
            <a:ahLst/>
            <a:cxnLst/>
            <a:rect r="r" b="b" t="t" l="l"/>
            <a:pathLst>
              <a:path h="3025175" w="15625905">
                <a:moveTo>
                  <a:pt x="0" y="0"/>
                </a:moveTo>
                <a:lnTo>
                  <a:pt x="15625905" y="0"/>
                </a:lnTo>
                <a:lnTo>
                  <a:pt x="15625905" y="3025175"/>
                </a:lnTo>
                <a:lnTo>
                  <a:pt x="0" y="3025175"/>
                </a:lnTo>
                <a:lnTo>
                  <a:pt x="0" y="0"/>
                </a:lnTo>
                <a:close/>
              </a:path>
            </a:pathLst>
          </a:custGeom>
          <a:blipFill>
            <a:blip r:embed="rId5"/>
            <a:stretch>
              <a:fillRect l="-1384" t="-90309" r="-5510" b="-115926"/>
            </a:stretch>
          </a:blipFill>
        </p:spPr>
      </p:sp>
      <p:sp>
        <p:nvSpPr>
          <p:cNvPr name="TextBox 8" id="8"/>
          <p:cNvSpPr txBox="true"/>
          <p:nvPr/>
        </p:nvSpPr>
        <p:spPr>
          <a:xfrm rot="0">
            <a:off x="2821258" y="755332"/>
            <a:ext cx="12645484"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REVENUE STRATEGY DASHBOARD </a:t>
            </a:r>
          </a:p>
        </p:txBody>
      </p:sp>
      <p:sp>
        <p:nvSpPr>
          <p:cNvPr name="TextBox 9" id="9"/>
          <p:cNvSpPr txBox="true"/>
          <p:nvPr/>
        </p:nvSpPr>
        <p:spPr>
          <a:xfrm rot="0">
            <a:off x="1231290" y="5010150"/>
            <a:ext cx="16199686" cy="4610100"/>
          </a:xfrm>
          <a:prstGeom prst="rect">
            <a:avLst/>
          </a:prstGeom>
        </p:spPr>
        <p:txBody>
          <a:bodyPr anchor="t" rtlCol="false" tIns="0" lIns="0" bIns="0" rIns="0">
            <a:spAutoFit/>
          </a:bodyPr>
          <a:lstStyle/>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Integrated pricing tiers and seasonal analysis by room type to support strategic decisions on rate adjustments and promotions.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Analyzed upsell potential across spa, dining, and other services to uncover new revenue streams and customer preferences.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Enabled interactive filtering by season, booking channel, room category, and customer segment for tailored analysis by revenue managers and GMs.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Delivered actionable insights through visual tools like recommendation cards, seasonal pricing matrices, and upsell opportunity charts to drive revenue growth and optimization.</a:t>
            </a:r>
          </a:p>
          <a:p>
            <a:pPr algn="l">
              <a:lnSpc>
                <a:spcPts val="407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91679" y="1910499"/>
            <a:ext cx="8339723" cy="6973734"/>
          </a:xfrm>
          <a:custGeom>
            <a:avLst/>
            <a:gdLst/>
            <a:ahLst/>
            <a:cxnLst/>
            <a:rect r="r" b="b" t="t" l="l"/>
            <a:pathLst>
              <a:path h="6973734" w="8339723">
                <a:moveTo>
                  <a:pt x="0" y="0"/>
                </a:moveTo>
                <a:lnTo>
                  <a:pt x="8339724" y="0"/>
                </a:lnTo>
                <a:lnTo>
                  <a:pt x="8339724" y="6973734"/>
                </a:lnTo>
                <a:lnTo>
                  <a:pt x="0" y="6973734"/>
                </a:lnTo>
                <a:lnTo>
                  <a:pt x="0" y="0"/>
                </a:lnTo>
                <a:close/>
              </a:path>
            </a:pathLst>
          </a:custGeom>
          <a:blipFill>
            <a:blip r:embed="rId2"/>
            <a:stretch>
              <a:fillRect l="0" t="0" r="0" b="0"/>
            </a:stretch>
          </a:blipFill>
        </p:spPr>
      </p:sp>
      <p:sp>
        <p:nvSpPr>
          <p:cNvPr name="Freeform 3" id="3"/>
          <p:cNvSpPr/>
          <p:nvPr/>
        </p:nvSpPr>
        <p:spPr>
          <a:xfrm flipH="false" flipV="false" rot="0">
            <a:off x="9144000" y="2417738"/>
            <a:ext cx="8853572" cy="5451525"/>
          </a:xfrm>
          <a:custGeom>
            <a:avLst/>
            <a:gdLst/>
            <a:ahLst/>
            <a:cxnLst/>
            <a:rect r="r" b="b" t="t" l="l"/>
            <a:pathLst>
              <a:path h="5451525" w="8853572">
                <a:moveTo>
                  <a:pt x="0" y="0"/>
                </a:moveTo>
                <a:lnTo>
                  <a:pt x="8853572" y="0"/>
                </a:lnTo>
                <a:lnTo>
                  <a:pt x="8853572" y="5451524"/>
                </a:lnTo>
                <a:lnTo>
                  <a:pt x="0" y="5451524"/>
                </a:lnTo>
                <a:lnTo>
                  <a:pt x="0" y="0"/>
                </a:lnTo>
                <a:close/>
              </a:path>
            </a:pathLst>
          </a:custGeom>
          <a:blipFill>
            <a:blip r:embed="rId3"/>
            <a:stretch>
              <a:fillRect l="0" t="-1214" r="-23936" b="0"/>
            </a:stretch>
          </a:blipFill>
        </p:spPr>
      </p:sp>
      <p:sp>
        <p:nvSpPr>
          <p:cNvPr name="TextBox 4" id="4"/>
          <p:cNvSpPr txBox="true"/>
          <p:nvPr/>
        </p:nvSpPr>
        <p:spPr>
          <a:xfrm rot="0">
            <a:off x="1728531" y="755332"/>
            <a:ext cx="14830938"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AI MODULE (STREAMLIT APPLICATION)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9139238" y="4629150"/>
            <a:ext cx="9525" cy="857250"/>
          </a:xfrm>
          <a:prstGeom prst="rect">
            <a:avLst/>
          </a:prstGeom>
        </p:spPr>
        <p:txBody>
          <a:bodyPr anchor="t" rtlCol="false" tIns="0" lIns="0" bIns="0" rIns="0">
            <a:spAutoFit/>
          </a:bodyPr>
          <a:lstStyle/>
          <a:p>
            <a:pPr algn="ctr">
              <a:lnSpc>
                <a:spcPts val="6299"/>
              </a:lnSpc>
              <a:spcBef>
                <a:spcPct val="0"/>
              </a:spcBef>
            </a:pPr>
          </a:p>
        </p:txBody>
      </p:sp>
      <p:sp>
        <p:nvSpPr>
          <p:cNvPr name="TextBox 3" id="3"/>
          <p:cNvSpPr txBox="true"/>
          <p:nvPr/>
        </p:nvSpPr>
        <p:spPr>
          <a:xfrm rot="0">
            <a:off x="1313915" y="2257425"/>
            <a:ext cx="15660171" cy="5638800"/>
          </a:xfrm>
          <a:prstGeom prst="rect">
            <a:avLst/>
          </a:prstGeom>
        </p:spPr>
        <p:txBody>
          <a:bodyPr anchor="t" rtlCol="false" tIns="0" lIns="0" bIns="0" rIns="0">
            <a:spAutoFit/>
          </a:bodyPr>
          <a:lstStyle/>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Developed an AI-powered interface in Streamlit to make hotel analytics more interactive and user-friendly.</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Integrated machine learning models to provide demand forecasting and identify potential upselling opportunities.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Implemented cancellation prediction to estimate the likelihood of booking cancellations using historical data patterns.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Enabled dynamic recommendations for pricing strategies, seasonal promotions, and service optimization (e.g., spa or late checkout offers).</a:t>
            </a:r>
          </a:p>
          <a:p>
            <a:pPr algn="l" marL="518160" indent="-259080" lvl="1">
              <a:lnSpc>
                <a:spcPts val="4079"/>
              </a:lnSpc>
              <a:spcBef>
                <a:spcPct val="0"/>
              </a:spcBef>
              <a:buFont typeface="Arial"/>
              <a:buChar char="•"/>
            </a:pPr>
            <a:r>
              <a:rPr lang="en-US" sz="2400" spc="72" strike="noStrike" u="none">
                <a:solidFill>
                  <a:srgbClr val="FFFFFF"/>
                </a:solidFill>
                <a:latin typeface="Poppins Light"/>
                <a:ea typeface="Poppins Light"/>
                <a:cs typeface="Poppins Light"/>
                <a:sym typeface="Poppins Light"/>
              </a:rPr>
              <a:t>Provided real-time insights through a web-based app, allowing management to simulate scenarios and make faster decisions.</a:t>
            </a:r>
          </a:p>
          <a:p>
            <a:pPr algn="l">
              <a:lnSpc>
                <a:spcPts val="4079"/>
              </a:lnSpc>
              <a:spcBef>
                <a:spcPct val="0"/>
              </a:spcBef>
            </a:pPr>
          </a:p>
        </p:txBody>
      </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7259300" y="2066886"/>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8" id="8"/>
          <p:cNvSpPr txBox="true"/>
          <p:nvPr/>
        </p:nvSpPr>
        <p:spPr>
          <a:xfrm rot="0">
            <a:off x="1728531" y="755332"/>
            <a:ext cx="14830938"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AI MODULE (STREAMLIT APPLICATION)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028700" y="4022013"/>
            <a:ext cx="3389110" cy="2242975"/>
          </a:xfrm>
          <a:custGeom>
            <a:avLst/>
            <a:gdLst/>
            <a:ahLst/>
            <a:cxnLst/>
            <a:rect r="r" b="b" t="t" l="l"/>
            <a:pathLst>
              <a:path h="2242975" w="3389110">
                <a:moveTo>
                  <a:pt x="0" y="0"/>
                </a:moveTo>
                <a:lnTo>
                  <a:pt x="3389110" y="0"/>
                </a:lnTo>
                <a:lnTo>
                  <a:pt x="3389110" y="2242974"/>
                </a:lnTo>
                <a:lnTo>
                  <a:pt x="0" y="2242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667971" y="262416"/>
            <a:ext cx="3949166" cy="3759596"/>
            <a:chOff x="0" y="0"/>
            <a:chExt cx="853784" cy="812800"/>
          </a:xfrm>
        </p:grpSpPr>
        <p:sp>
          <p:nvSpPr>
            <p:cNvPr name="Freeform 8" id="8"/>
            <p:cNvSpPr/>
            <p:nvPr/>
          </p:nvSpPr>
          <p:spPr>
            <a:xfrm flipH="false" flipV="false" rot="0">
              <a:off x="0" y="0"/>
              <a:ext cx="853784" cy="812800"/>
            </a:xfrm>
            <a:custGeom>
              <a:avLst/>
              <a:gdLst/>
              <a:ahLst/>
              <a:cxnLst/>
              <a:rect r="r" b="b" t="t" l="l"/>
              <a:pathLst>
                <a:path h="812800" w="853784">
                  <a:moveTo>
                    <a:pt x="426892" y="0"/>
                  </a:moveTo>
                  <a:cubicBezTo>
                    <a:pt x="191126" y="0"/>
                    <a:pt x="0" y="181951"/>
                    <a:pt x="0" y="406400"/>
                  </a:cubicBezTo>
                  <a:cubicBezTo>
                    <a:pt x="0" y="630849"/>
                    <a:pt x="191126" y="812800"/>
                    <a:pt x="426892" y="812800"/>
                  </a:cubicBezTo>
                  <a:cubicBezTo>
                    <a:pt x="662658" y="812800"/>
                    <a:pt x="853784" y="630849"/>
                    <a:pt x="853784" y="406400"/>
                  </a:cubicBezTo>
                  <a:cubicBezTo>
                    <a:pt x="853784" y="181951"/>
                    <a:pt x="662658" y="0"/>
                    <a:pt x="426892" y="0"/>
                  </a:cubicBezTo>
                  <a:close/>
                </a:path>
              </a:pathLst>
            </a:custGeom>
            <a:blipFill>
              <a:blip r:embed="rId5">
                <a:alphaModFix amt="80000"/>
              </a:blip>
              <a:stretch>
                <a:fillRect l="-21310" t="0" r="-21310" b="0"/>
              </a:stretch>
            </a:blipFill>
          </p:spPr>
        </p:sp>
      </p:grpSp>
      <p:sp>
        <p:nvSpPr>
          <p:cNvPr name="TextBox 9" id="9"/>
          <p:cNvSpPr txBox="true"/>
          <p:nvPr/>
        </p:nvSpPr>
        <p:spPr>
          <a:xfrm rot="0">
            <a:off x="6470035" y="3259455"/>
            <a:ext cx="5347931" cy="3672840"/>
          </a:xfrm>
          <a:prstGeom prst="rect">
            <a:avLst/>
          </a:prstGeom>
        </p:spPr>
        <p:txBody>
          <a:bodyPr anchor="t" rtlCol="false" tIns="0" lIns="0" bIns="0" rIns="0">
            <a:spAutoFit/>
          </a:bodyPr>
          <a:lstStyle/>
          <a:p>
            <a:pPr algn="l" marL="755651" indent="-377825" lvl="1">
              <a:lnSpc>
                <a:spcPts val="4830"/>
              </a:lnSpc>
              <a:buFont typeface="Arial"/>
              <a:buChar char="•"/>
            </a:pPr>
            <a:r>
              <a:rPr lang="en-US" sz="3500">
                <a:solidFill>
                  <a:srgbClr val="FFFFFF"/>
                </a:solidFill>
                <a:latin typeface="Poppins"/>
                <a:ea typeface="Poppins"/>
                <a:cs typeface="Poppins"/>
                <a:sym typeface="Poppins"/>
              </a:rPr>
              <a:t>Mayuri Gaikwad ​</a:t>
            </a:r>
          </a:p>
          <a:p>
            <a:pPr algn="l" marL="755651" indent="-377825" lvl="1">
              <a:lnSpc>
                <a:spcPts val="4830"/>
              </a:lnSpc>
              <a:buFont typeface="Arial"/>
              <a:buChar char="•"/>
            </a:pPr>
            <a:r>
              <a:rPr lang="en-US" sz="3500">
                <a:solidFill>
                  <a:srgbClr val="FFFFFF"/>
                </a:solidFill>
                <a:latin typeface="Poppins"/>
                <a:ea typeface="Poppins"/>
                <a:cs typeface="Poppins"/>
                <a:sym typeface="Poppins"/>
              </a:rPr>
              <a:t>Madhukar Eethakota</a:t>
            </a:r>
          </a:p>
          <a:p>
            <a:pPr algn="l" marL="755651" indent="-377825" lvl="1">
              <a:lnSpc>
                <a:spcPts val="4830"/>
              </a:lnSpc>
              <a:buFont typeface="Arial"/>
              <a:buChar char="•"/>
            </a:pPr>
            <a:r>
              <a:rPr lang="en-US" sz="3500">
                <a:solidFill>
                  <a:srgbClr val="FFFFFF"/>
                </a:solidFill>
                <a:latin typeface="Poppins"/>
                <a:ea typeface="Poppins"/>
                <a:cs typeface="Poppins"/>
                <a:sym typeface="Poppins"/>
              </a:rPr>
              <a:t>Mohini Wagh​​</a:t>
            </a:r>
          </a:p>
          <a:p>
            <a:pPr algn="l" marL="755651" indent="-377825" lvl="1">
              <a:lnSpc>
                <a:spcPts val="4830"/>
              </a:lnSpc>
              <a:buFont typeface="Arial"/>
              <a:buChar char="•"/>
            </a:pPr>
            <a:r>
              <a:rPr lang="en-US" sz="3500">
                <a:solidFill>
                  <a:srgbClr val="FFFFFF"/>
                </a:solidFill>
                <a:latin typeface="Poppins"/>
                <a:ea typeface="Poppins"/>
                <a:cs typeface="Poppins"/>
                <a:sym typeface="Poppins"/>
              </a:rPr>
              <a:t>Sai Krishna​</a:t>
            </a:r>
          </a:p>
          <a:p>
            <a:pPr algn="l" marL="755651" indent="-377825" lvl="1">
              <a:lnSpc>
                <a:spcPts val="4830"/>
              </a:lnSpc>
              <a:buFont typeface="Arial"/>
              <a:buChar char="•"/>
            </a:pPr>
            <a:r>
              <a:rPr lang="en-US" sz="3500">
                <a:solidFill>
                  <a:srgbClr val="FFFFFF"/>
                </a:solidFill>
                <a:latin typeface="Poppins"/>
                <a:ea typeface="Poppins"/>
                <a:cs typeface="Poppins"/>
                <a:sym typeface="Poppins"/>
              </a:rPr>
              <a:t>Archana Ganesh​</a:t>
            </a:r>
          </a:p>
          <a:p>
            <a:pPr algn="l" marL="755651" indent="-377825" lvl="1">
              <a:lnSpc>
                <a:spcPts val="4830"/>
              </a:lnSpc>
              <a:buFont typeface="Arial"/>
              <a:buChar char="•"/>
            </a:pPr>
            <a:r>
              <a:rPr lang="en-US" sz="3500">
                <a:solidFill>
                  <a:srgbClr val="FFFFFF"/>
                </a:solidFill>
                <a:latin typeface="Poppins"/>
                <a:ea typeface="Poppins"/>
                <a:cs typeface="Poppins"/>
                <a:sym typeface="Poppins"/>
              </a:rPr>
              <a:t>Harshvir Singh</a:t>
            </a:r>
          </a:p>
        </p:txBody>
      </p:sp>
      <p:sp>
        <p:nvSpPr>
          <p:cNvPr name="TextBox 10" id="10"/>
          <p:cNvSpPr txBox="true"/>
          <p:nvPr/>
        </p:nvSpPr>
        <p:spPr>
          <a:xfrm rot="0">
            <a:off x="13236606" y="7953394"/>
            <a:ext cx="3691295" cy="850011"/>
          </a:xfrm>
          <a:prstGeom prst="rect">
            <a:avLst/>
          </a:prstGeom>
        </p:spPr>
        <p:txBody>
          <a:bodyPr anchor="t" rtlCol="false" tIns="0" lIns="0" bIns="0" rIns="0">
            <a:spAutoFit/>
          </a:bodyPr>
          <a:lstStyle/>
          <a:p>
            <a:pPr algn="ctr">
              <a:lnSpc>
                <a:spcPts val="3311"/>
              </a:lnSpc>
              <a:spcBef>
                <a:spcPct val="0"/>
              </a:spcBef>
            </a:pPr>
            <a:r>
              <a:rPr lang="en-US" sz="2400">
                <a:solidFill>
                  <a:srgbClr val="FFFFFF"/>
                </a:solidFill>
                <a:latin typeface="Poppins"/>
                <a:ea typeface="Poppins"/>
                <a:cs typeface="Poppins"/>
                <a:sym typeface="Poppins"/>
              </a:rPr>
              <a:t>Under Guidance of :​</a:t>
            </a:r>
          </a:p>
          <a:p>
            <a:pPr algn="ctr">
              <a:lnSpc>
                <a:spcPts val="3311"/>
              </a:lnSpc>
              <a:spcBef>
                <a:spcPct val="0"/>
              </a:spcBef>
            </a:pPr>
            <a:r>
              <a:rPr lang="en-US" sz="2400">
                <a:solidFill>
                  <a:srgbClr val="FFFFFF"/>
                </a:solidFill>
                <a:latin typeface="Poppins"/>
                <a:ea typeface="Poppins"/>
                <a:cs typeface="Poppins"/>
                <a:sym typeface="Poppins"/>
              </a:rPr>
              <a:t>Mentor Mukilan Selvaraj </a:t>
            </a:r>
          </a:p>
        </p:txBody>
      </p:sp>
      <p:sp>
        <p:nvSpPr>
          <p:cNvPr name="TextBox 11" id="11"/>
          <p:cNvSpPr txBox="true"/>
          <p:nvPr/>
        </p:nvSpPr>
        <p:spPr>
          <a:xfrm rot="0">
            <a:off x="3295877" y="1264881"/>
            <a:ext cx="11696247" cy="699135"/>
          </a:xfrm>
          <a:prstGeom prst="rect">
            <a:avLst/>
          </a:prstGeom>
        </p:spPr>
        <p:txBody>
          <a:bodyPr anchor="t" rtlCol="false" tIns="0" lIns="0" bIns="0" rIns="0">
            <a:spAutoFit/>
          </a:bodyPr>
          <a:lstStyle/>
          <a:p>
            <a:pPr algn="ctr">
              <a:lnSpc>
                <a:spcPts val="5040"/>
              </a:lnSpc>
            </a:pPr>
            <a:r>
              <a:rPr lang="en-US" sz="5600">
                <a:solidFill>
                  <a:srgbClr val="D0A933"/>
                </a:solidFill>
                <a:latin typeface="Droid Serif"/>
                <a:ea typeface="Droid Serif"/>
                <a:cs typeface="Droid Serif"/>
                <a:sym typeface="Droid Serif"/>
              </a:rPr>
              <a:t>TEAM 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911705" y="1743075"/>
            <a:ext cx="16464589" cy="6153150"/>
          </a:xfrm>
          <a:prstGeom prst="rect">
            <a:avLst/>
          </a:prstGeom>
        </p:spPr>
        <p:txBody>
          <a:bodyPr anchor="t" rtlCol="false" tIns="0" lIns="0" bIns="0" rIns="0">
            <a:spAutoFit/>
          </a:bodyPr>
          <a:lstStyle/>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Built a structured Star Schema data model integrating bookings, customers, rooms, and time data for efficient analysis in Power BI.</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Cleaned, transformed, and standardized raw datasets, creating a reliable foundation for accurate business reporting.</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Developed interactive dashboards to visualize hotel performance, including KPIs like ADR, RevPAR, Occupancy Rate, and Cancellation %.</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Designed analytical modules, including Guest Analysis (demographics, loyalty, behavior) and Forecasting/Cancellation Trends to support strategic planning.</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Created a Revenue Strategy Dashboard to monitor financial performance and support pricing, promotions, and upselling decisions.</a:t>
            </a:r>
          </a:p>
          <a:p>
            <a:pPr algn="l" marL="518160" indent="-259080" lvl="1">
              <a:lnSpc>
                <a:spcPts val="4079"/>
              </a:lnSpc>
              <a:buAutoNum type="arabicPeriod" startAt="1"/>
            </a:pPr>
            <a:r>
              <a:rPr lang="en-US" sz="2400" spc="72" strike="noStrike" u="none">
                <a:solidFill>
                  <a:srgbClr val="FFFFFF"/>
                </a:solidFill>
                <a:latin typeface="Poppins Light"/>
                <a:ea typeface="Poppins Light"/>
                <a:cs typeface="Poppins Light"/>
                <a:sym typeface="Poppins Light"/>
              </a:rPr>
              <a:t>Enabled time-based insights (year/month/season) and delivered actionable intelligence to improve room allocation, customer satisfaction, and revenue growth.</a:t>
            </a:r>
          </a:p>
        </p:txBody>
      </p:sp>
      <p:sp>
        <p:nvSpPr>
          <p:cNvPr name="TextBox 3" id="3"/>
          <p:cNvSpPr txBox="true"/>
          <p:nvPr/>
        </p:nvSpPr>
        <p:spPr>
          <a:xfrm rot="0">
            <a:off x="2423902" y="755332"/>
            <a:ext cx="12645484"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CONCLUSION</a:t>
            </a:r>
          </a:p>
        </p:txBody>
      </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7259300" y="2066886"/>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154" y="266985"/>
            <a:ext cx="18355154" cy="726915"/>
            <a:chOff x="0" y="0"/>
            <a:chExt cx="4834279" cy="191451"/>
          </a:xfrm>
        </p:grpSpPr>
        <p:sp>
          <p:nvSpPr>
            <p:cNvPr name="Freeform 3" id="3"/>
            <p:cNvSpPr/>
            <p:nvPr/>
          </p:nvSpPr>
          <p:spPr>
            <a:xfrm flipH="false" flipV="false" rot="0">
              <a:off x="0" y="0"/>
              <a:ext cx="4834279" cy="191451"/>
            </a:xfrm>
            <a:custGeom>
              <a:avLst/>
              <a:gdLst/>
              <a:ahLst/>
              <a:cxnLst/>
              <a:rect r="r" b="b" t="t" l="l"/>
              <a:pathLst>
                <a:path h="191451" w="4834279">
                  <a:moveTo>
                    <a:pt x="0" y="0"/>
                  </a:moveTo>
                  <a:lnTo>
                    <a:pt x="4834279" y="0"/>
                  </a:lnTo>
                  <a:lnTo>
                    <a:pt x="4834279" y="191451"/>
                  </a:lnTo>
                  <a:lnTo>
                    <a:pt x="0" y="191451"/>
                  </a:lnTo>
                  <a:close/>
                </a:path>
              </a:pathLst>
            </a:custGeom>
            <a:solidFill>
              <a:srgbClr val="051D40"/>
            </a:solidFill>
          </p:spPr>
        </p:sp>
        <p:sp>
          <p:nvSpPr>
            <p:cNvPr name="TextBox 4" id="4"/>
            <p:cNvSpPr txBox="true"/>
            <p:nvPr/>
          </p:nvSpPr>
          <p:spPr>
            <a:xfrm>
              <a:off x="0" y="-47625"/>
              <a:ext cx="4834279" cy="239076"/>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0" y="-153079"/>
            <a:ext cx="8064231" cy="10593159"/>
            <a:chOff x="0" y="0"/>
            <a:chExt cx="1249360" cy="1641158"/>
          </a:xfrm>
        </p:grpSpPr>
        <p:sp>
          <p:nvSpPr>
            <p:cNvPr name="Freeform 6" id="6"/>
            <p:cNvSpPr/>
            <p:nvPr/>
          </p:nvSpPr>
          <p:spPr>
            <a:xfrm flipH="false" flipV="false" rot="0">
              <a:off x="0" y="0"/>
              <a:ext cx="1249360" cy="1641158"/>
            </a:xfrm>
            <a:custGeom>
              <a:avLst/>
              <a:gdLst/>
              <a:ahLst/>
              <a:cxnLst/>
              <a:rect r="r" b="b" t="t" l="l"/>
              <a:pathLst>
                <a:path h="1641158" w="1249360">
                  <a:moveTo>
                    <a:pt x="0" y="0"/>
                  </a:moveTo>
                  <a:lnTo>
                    <a:pt x="1249360" y="0"/>
                  </a:lnTo>
                  <a:lnTo>
                    <a:pt x="1249360" y="1641158"/>
                  </a:lnTo>
                  <a:lnTo>
                    <a:pt x="0" y="1641158"/>
                  </a:lnTo>
                  <a:close/>
                </a:path>
              </a:pathLst>
            </a:custGeom>
            <a:blipFill>
              <a:blip r:embed="rId2"/>
              <a:stretch>
                <a:fillRect l="-48430" t="0" r="-48430" b="0"/>
              </a:stretch>
            </a:blipFill>
            <a:ln cap="sq">
              <a:noFill/>
              <a:prstDash val="solid"/>
              <a:miter/>
            </a:ln>
          </p:spPr>
        </p:sp>
      </p:grpSp>
      <p:sp>
        <p:nvSpPr>
          <p:cNvPr name="Freeform 7" id="7"/>
          <p:cNvSpPr/>
          <p:nvPr/>
        </p:nvSpPr>
        <p:spPr>
          <a:xfrm flipH="true" flipV="false" rot="0">
            <a:off x="5875682" y="0"/>
            <a:ext cx="2281844" cy="4114800"/>
          </a:xfrm>
          <a:custGeom>
            <a:avLst/>
            <a:gdLst/>
            <a:ahLst/>
            <a:cxnLst/>
            <a:rect r="r" b="b" t="t" l="l"/>
            <a:pathLst>
              <a:path h="4114800" w="2281844">
                <a:moveTo>
                  <a:pt x="2281844" y="0"/>
                </a:moveTo>
                <a:lnTo>
                  <a:pt x="0" y="0"/>
                </a:lnTo>
                <a:lnTo>
                  <a:pt x="0" y="4114800"/>
                </a:lnTo>
                <a:lnTo>
                  <a:pt x="2281844" y="4114800"/>
                </a:lnTo>
                <a:lnTo>
                  <a:pt x="22818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5875682" y="4095750"/>
            <a:ext cx="2281844" cy="4114800"/>
          </a:xfrm>
          <a:custGeom>
            <a:avLst/>
            <a:gdLst/>
            <a:ahLst/>
            <a:cxnLst/>
            <a:rect r="r" b="b" t="t" l="l"/>
            <a:pathLst>
              <a:path h="4114800" w="2281844">
                <a:moveTo>
                  <a:pt x="2281844" y="0"/>
                </a:moveTo>
                <a:lnTo>
                  <a:pt x="0" y="0"/>
                </a:lnTo>
                <a:lnTo>
                  <a:pt x="0" y="4114800"/>
                </a:lnTo>
                <a:lnTo>
                  <a:pt x="2281844" y="4114800"/>
                </a:lnTo>
                <a:lnTo>
                  <a:pt x="22818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5875682" y="8191500"/>
            <a:ext cx="2281844" cy="4114800"/>
          </a:xfrm>
          <a:custGeom>
            <a:avLst/>
            <a:gdLst/>
            <a:ahLst/>
            <a:cxnLst/>
            <a:rect r="r" b="b" t="t" l="l"/>
            <a:pathLst>
              <a:path h="4114800" w="2281844">
                <a:moveTo>
                  <a:pt x="2281844" y="0"/>
                </a:moveTo>
                <a:lnTo>
                  <a:pt x="0" y="0"/>
                </a:lnTo>
                <a:lnTo>
                  <a:pt x="0" y="4114800"/>
                </a:lnTo>
                <a:lnTo>
                  <a:pt x="2281844" y="4114800"/>
                </a:lnTo>
                <a:lnTo>
                  <a:pt x="22818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396884" y="5101948"/>
            <a:ext cx="1628136" cy="424043"/>
            <a:chOff x="0" y="0"/>
            <a:chExt cx="428810" cy="111682"/>
          </a:xfrm>
        </p:grpSpPr>
        <p:sp>
          <p:nvSpPr>
            <p:cNvPr name="Freeform 11" id="11"/>
            <p:cNvSpPr/>
            <p:nvPr/>
          </p:nvSpPr>
          <p:spPr>
            <a:xfrm flipH="false" flipV="false" rot="0">
              <a:off x="0" y="0"/>
              <a:ext cx="428809" cy="111682"/>
            </a:xfrm>
            <a:custGeom>
              <a:avLst/>
              <a:gdLst/>
              <a:ahLst/>
              <a:cxnLst/>
              <a:rect r="r" b="b" t="t" l="l"/>
              <a:pathLst>
                <a:path h="111682" w="428809">
                  <a:moveTo>
                    <a:pt x="0" y="0"/>
                  </a:moveTo>
                  <a:lnTo>
                    <a:pt x="428809" y="0"/>
                  </a:lnTo>
                  <a:lnTo>
                    <a:pt x="428809" y="111682"/>
                  </a:lnTo>
                  <a:lnTo>
                    <a:pt x="0" y="111682"/>
                  </a:lnTo>
                  <a:close/>
                </a:path>
              </a:pathLst>
            </a:custGeom>
            <a:solidFill>
              <a:srgbClr val="051D40"/>
            </a:solidFill>
          </p:spPr>
        </p:sp>
        <p:sp>
          <p:nvSpPr>
            <p:cNvPr name="TextBox 12" id="12"/>
            <p:cNvSpPr txBox="true"/>
            <p:nvPr/>
          </p:nvSpPr>
          <p:spPr>
            <a:xfrm>
              <a:off x="0" y="-47625"/>
              <a:ext cx="428810" cy="159307"/>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9299732" y="2260325"/>
            <a:ext cx="7140082" cy="3053645"/>
          </a:xfrm>
          <a:prstGeom prst="rect">
            <a:avLst/>
          </a:prstGeom>
        </p:spPr>
        <p:txBody>
          <a:bodyPr anchor="t" rtlCol="false" tIns="0" lIns="0" bIns="0" rIns="0">
            <a:spAutoFit/>
          </a:bodyPr>
          <a:lstStyle/>
          <a:p>
            <a:pPr algn="l">
              <a:lnSpc>
                <a:spcPts val="11667"/>
              </a:lnSpc>
            </a:pPr>
            <a:r>
              <a:rPr lang="en-US" sz="12545">
                <a:solidFill>
                  <a:srgbClr val="000000"/>
                </a:solidFill>
                <a:latin typeface="DM Serif Display"/>
                <a:ea typeface="DM Serif Display"/>
                <a:cs typeface="DM Serif Display"/>
                <a:sym typeface="DM Serif Displa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173055" y="-2043171"/>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7259300" y="2066886"/>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5982909" y="1028700"/>
            <a:ext cx="6492240" cy="6949233"/>
            <a:chOff x="0" y="0"/>
            <a:chExt cx="1709890" cy="1830251"/>
          </a:xfrm>
        </p:grpSpPr>
        <p:sp>
          <p:nvSpPr>
            <p:cNvPr name="Freeform 7" id="7"/>
            <p:cNvSpPr/>
            <p:nvPr/>
          </p:nvSpPr>
          <p:spPr>
            <a:xfrm flipH="false" flipV="false" rot="0">
              <a:off x="0" y="0"/>
              <a:ext cx="1709890" cy="1830251"/>
            </a:xfrm>
            <a:custGeom>
              <a:avLst/>
              <a:gdLst/>
              <a:ahLst/>
              <a:cxnLst/>
              <a:rect r="r" b="b" t="t" l="l"/>
              <a:pathLst>
                <a:path h="1830251" w="1709890">
                  <a:moveTo>
                    <a:pt x="60817" y="0"/>
                  </a:moveTo>
                  <a:lnTo>
                    <a:pt x="1649074" y="0"/>
                  </a:lnTo>
                  <a:cubicBezTo>
                    <a:pt x="1682662" y="0"/>
                    <a:pt x="1709890" y="27229"/>
                    <a:pt x="1709890" y="60817"/>
                  </a:cubicBezTo>
                  <a:lnTo>
                    <a:pt x="1709890" y="1769434"/>
                  </a:lnTo>
                  <a:cubicBezTo>
                    <a:pt x="1709890" y="1785563"/>
                    <a:pt x="1703483" y="1801033"/>
                    <a:pt x="1692078" y="1812438"/>
                  </a:cubicBezTo>
                  <a:cubicBezTo>
                    <a:pt x="1680672" y="1823843"/>
                    <a:pt x="1665203" y="1830251"/>
                    <a:pt x="1649074" y="1830251"/>
                  </a:cubicBezTo>
                  <a:lnTo>
                    <a:pt x="60817" y="1830251"/>
                  </a:lnTo>
                  <a:cubicBezTo>
                    <a:pt x="44687" y="1830251"/>
                    <a:pt x="29218" y="1823843"/>
                    <a:pt x="17813" y="1812438"/>
                  </a:cubicBezTo>
                  <a:cubicBezTo>
                    <a:pt x="6407" y="1801033"/>
                    <a:pt x="0" y="1785563"/>
                    <a:pt x="0" y="1769434"/>
                  </a:cubicBezTo>
                  <a:lnTo>
                    <a:pt x="0" y="60817"/>
                  </a:lnTo>
                  <a:cubicBezTo>
                    <a:pt x="0" y="44687"/>
                    <a:pt x="6407" y="29218"/>
                    <a:pt x="17813" y="17813"/>
                  </a:cubicBezTo>
                  <a:cubicBezTo>
                    <a:pt x="29218" y="6407"/>
                    <a:pt x="44687" y="0"/>
                    <a:pt x="60817" y="0"/>
                  </a:cubicBezTo>
                  <a:close/>
                </a:path>
              </a:pathLst>
            </a:custGeom>
            <a:gradFill rotWithShape="true">
              <a:gsLst>
                <a:gs pos="0">
                  <a:srgbClr val="0E0832">
                    <a:alpha val="100000"/>
                  </a:srgbClr>
                </a:gs>
                <a:gs pos="100000">
                  <a:srgbClr val="6992F8">
                    <a:alpha val="100000"/>
                  </a:srgbClr>
                </a:gs>
              </a:gsLst>
              <a:lin ang="18900000"/>
            </a:gradFill>
          </p:spPr>
        </p:sp>
        <p:sp>
          <p:nvSpPr>
            <p:cNvPr name="TextBox 8" id="8"/>
            <p:cNvSpPr txBox="true"/>
            <p:nvPr/>
          </p:nvSpPr>
          <p:spPr>
            <a:xfrm>
              <a:off x="0" y="19050"/>
              <a:ext cx="1709890" cy="1811201"/>
            </a:xfrm>
            <a:prstGeom prst="rect">
              <a:avLst/>
            </a:prstGeom>
          </p:spPr>
          <p:txBody>
            <a:bodyPr anchor="ctr" rtlCol="false" tIns="50800" lIns="50800" bIns="50800" rIns="50800"/>
            <a:lstStyle/>
            <a:p>
              <a:pPr algn="ctr">
                <a:lnSpc>
                  <a:spcPts val="2280"/>
                </a:lnSpc>
              </a:pPr>
            </a:p>
          </p:txBody>
        </p:sp>
      </p:grpSp>
      <p:sp>
        <p:nvSpPr>
          <p:cNvPr name="AutoShape 9" id="9"/>
          <p:cNvSpPr/>
          <p:nvPr/>
        </p:nvSpPr>
        <p:spPr>
          <a:xfrm>
            <a:off x="5982909" y="2085936"/>
            <a:ext cx="6492240" cy="0"/>
          </a:xfrm>
          <a:prstGeom prst="line">
            <a:avLst/>
          </a:prstGeom>
          <a:ln cap="flat" w="38100">
            <a:solidFill>
              <a:srgbClr val="D0A933"/>
            </a:solidFill>
            <a:prstDash val="solid"/>
            <a:headEnd type="none" len="sm" w="sm"/>
            <a:tailEnd type="none" len="sm" w="sm"/>
          </a:ln>
        </p:spPr>
      </p:sp>
      <p:sp>
        <p:nvSpPr>
          <p:cNvPr name="Freeform 10" id="10"/>
          <p:cNvSpPr/>
          <p:nvPr/>
        </p:nvSpPr>
        <p:spPr>
          <a:xfrm flipH="false" flipV="false" rot="0">
            <a:off x="11343404" y="7020202"/>
            <a:ext cx="843259" cy="843259"/>
          </a:xfrm>
          <a:custGeom>
            <a:avLst/>
            <a:gdLst/>
            <a:ahLst/>
            <a:cxnLst/>
            <a:rect r="r" b="b" t="t" l="l"/>
            <a:pathLst>
              <a:path h="843259" w="843259">
                <a:moveTo>
                  <a:pt x="0" y="0"/>
                </a:moveTo>
                <a:lnTo>
                  <a:pt x="843259" y="0"/>
                </a:lnTo>
                <a:lnTo>
                  <a:pt x="843259" y="843259"/>
                </a:lnTo>
                <a:lnTo>
                  <a:pt x="0" y="843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a:grpSpLocks noChangeAspect="true"/>
          </p:cNvGrpSpPr>
          <p:nvPr/>
        </p:nvGrpSpPr>
        <p:grpSpPr>
          <a:xfrm rot="0">
            <a:off x="1028700" y="7441831"/>
            <a:ext cx="2874431" cy="2307855"/>
            <a:chOff x="0" y="0"/>
            <a:chExt cx="7467600" cy="5995670"/>
          </a:xfrm>
        </p:grpSpPr>
        <p:sp>
          <p:nvSpPr>
            <p:cNvPr name="Freeform 12" id="12"/>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3" id="13"/>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4" id="14"/>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5" id="15"/>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9300" r="0" b="-9300"/>
              </a:stretch>
            </a:blipFill>
          </p:spPr>
        </p:sp>
      </p:grpSp>
      <p:grpSp>
        <p:nvGrpSpPr>
          <p:cNvPr name="Group 16" id="16"/>
          <p:cNvGrpSpPr/>
          <p:nvPr/>
        </p:nvGrpSpPr>
        <p:grpSpPr>
          <a:xfrm rot="0">
            <a:off x="14992123" y="112955"/>
            <a:ext cx="2707711" cy="270771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p:spPr>
        </p:sp>
      </p:grpSp>
      <p:sp>
        <p:nvSpPr>
          <p:cNvPr name="TextBox 18" id="18"/>
          <p:cNvSpPr txBox="true"/>
          <p:nvPr/>
        </p:nvSpPr>
        <p:spPr>
          <a:xfrm rot="0">
            <a:off x="7159722" y="2614763"/>
            <a:ext cx="4138612" cy="3805682"/>
          </a:xfrm>
          <a:prstGeom prst="rect">
            <a:avLst/>
          </a:prstGeom>
        </p:spPr>
        <p:txBody>
          <a:bodyPr anchor="t" rtlCol="false" tIns="0" lIns="0" bIns="0" rIns="0">
            <a:spAutoFit/>
          </a:bodyPr>
          <a:lstStyle/>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Introduction</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Project Overview</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Tech stack </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Milestones</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Star Schema</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Dashboards</a:t>
            </a:r>
          </a:p>
          <a:p>
            <a:pPr algn="l" marL="820419" indent="-410209" lvl="1">
              <a:lnSpc>
                <a:spcPts val="4293"/>
              </a:lnSpc>
              <a:buFont typeface="Arial"/>
              <a:buChar char="•"/>
            </a:pPr>
            <a:r>
              <a:rPr lang="en-US" b="true" sz="3799">
                <a:solidFill>
                  <a:srgbClr val="D0A933"/>
                </a:solidFill>
                <a:latin typeface="Cormorant Garamond Bold"/>
                <a:ea typeface="Cormorant Garamond Bold"/>
                <a:cs typeface="Cormorant Garamond Bold"/>
                <a:sym typeface="Cormorant Garamond Bold"/>
              </a:rPr>
              <a:t>Conclusion</a:t>
            </a:r>
          </a:p>
        </p:txBody>
      </p:sp>
      <p:sp>
        <p:nvSpPr>
          <p:cNvPr name="TextBox 19" id="19"/>
          <p:cNvSpPr txBox="true"/>
          <p:nvPr/>
        </p:nvSpPr>
        <p:spPr>
          <a:xfrm rot="0">
            <a:off x="3295877" y="1504911"/>
            <a:ext cx="11696247" cy="561975"/>
          </a:xfrm>
          <a:prstGeom prst="rect">
            <a:avLst/>
          </a:prstGeom>
        </p:spPr>
        <p:txBody>
          <a:bodyPr anchor="t" rtlCol="false" tIns="0" lIns="0" bIns="0" rIns="0">
            <a:spAutoFit/>
          </a:bodyPr>
          <a:lstStyle/>
          <a:p>
            <a:pPr algn="ctr">
              <a:lnSpc>
                <a:spcPts val="3599"/>
              </a:lnSpc>
            </a:pPr>
            <a:r>
              <a:rPr lang="en-US" sz="3999">
                <a:solidFill>
                  <a:srgbClr val="D0A933"/>
                </a:solidFill>
                <a:latin typeface="ITC Benguiat"/>
                <a:ea typeface="ITC Benguiat"/>
                <a:cs typeface="ITC Benguiat"/>
                <a:sym typeface="ITC Benguiat"/>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15966396"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7" id="7"/>
          <p:cNvGrpSpPr/>
          <p:nvPr/>
        </p:nvGrpSpPr>
        <p:grpSpPr>
          <a:xfrm rot="0">
            <a:off x="17259300" y="2066886"/>
            <a:ext cx="5754080" cy="8220114"/>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11" id="11"/>
          <p:cNvGrpSpPr/>
          <p:nvPr/>
        </p:nvGrpSpPr>
        <p:grpSpPr>
          <a:xfrm rot="0">
            <a:off x="12099610" y="4523301"/>
            <a:ext cx="4752374" cy="47523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37468" y="0"/>
                  </a:moveTo>
                  <a:lnTo>
                    <a:pt x="775332" y="0"/>
                  </a:lnTo>
                  <a:cubicBezTo>
                    <a:pt x="796025" y="0"/>
                    <a:pt x="812800" y="16775"/>
                    <a:pt x="812800" y="37468"/>
                  </a:cubicBezTo>
                  <a:lnTo>
                    <a:pt x="812800" y="775332"/>
                  </a:lnTo>
                  <a:cubicBezTo>
                    <a:pt x="812800" y="796025"/>
                    <a:pt x="796025" y="812800"/>
                    <a:pt x="775332" y="812800"/>
                  </a:cubicBezTo>
                  <a:lnTo>
                    <a:pt x="37468" y="812800"/>
                  </a:lnTo>
                  <a:cubicBezTo>
                    <a:pt x="16775" y="812800"/>
                    <a:pt x="0" y="796025"/>
                    <a:pt x="0" y="775332"/>
                  </a:cubicBezTo>
                  <a:lnTo>
                    <a:pt x="0" y="37468"/>
                  </a:lnTo>
                  <a:cubicBezTo>
                    <a:pt x="0" y="16775"/>
                    <a:pt x="16775" y="0"/>
                    <a:pt x="37468" y="0"/>
                  </a:cubicBezTo>
                  <a:close/>
                </a:path>
              </a:pathLst>
            </a:custGeom>
            <a:blipFill>
              <a:blip r:embed="rId5"/>
              <a:stretch>
                <a:fillRect l="-25046" t="0" r="-25046" b="0"/>
              </a:stretch>
            </a:blipFill>
          </p:spPr>
        </p:sp>
      </p:grpSp>
      <p:sp>
        <p:nvSpPr>
          <p:cNvPr name="TextBox 13" id="13"/>
          <p:cNvSpPr txBox="true"/>
          <p:nvPr/>
        </p:nvSpPr>
        <p:spPr>
          <a:xfrm rot="0">
            <a:off x="9139238" y="3174352"/>
            <a:ext cx="9525" cy="328321"/>
          </a:xfrm>
          <a:prstGeom prst="rect">
            <a:avLst/>
          </a:prstGeom>
        </p:spPr>
        <p:txBody>
          <a:bodyPr anchor="t" rtlCol="false" tIns="0" lIns="0" bIns="0" rIns="0">
            <a:spAutoFit/>
          </a:bodyPr>
          <a:lstStyle/>
          <a:p>
            <a:pPr algn="ctr">
              <a:lnSpc>
                <a:spcPts val="2605"/>
              </a:lnSpc>
              <a:spcBef>
                <a:spcPct val="0"/>
              </a:spcBef>
            </a:pPr>
          </a:p>
        </p:txBody>
      </p:sp>
      <p:sp>
        <p:nvSpPr>
          <p:cNvPr name="TextBox 14" id="14"/>
          <p:cNvSpPr txBox="true"/>
          <p:nvPr/>
        </p:nvSpPr>
        <p:spPr>
          <a:xfrm rot="0">
            <a:off x="1225570" y="1336005"/>
            <a:ext cx="15626415" cy="2674620"/>
          </a:xfrm>
          <a:prstGeom prst="rect">
            <a:avLst/>
          </a:prstGeom>
        </p:spPr>
        <p:txBody>
          <a:bodyPr anchor="t" rtlCol="false" tIns="0" lIns="0" bIns="0" rIns="0">
            <a:spAutoFit/>
          </a:bodyPr>
          <a:lstStyle/>
          <a:p>
            <a:pPr algn="just">
              <a:lnSpc>
                <a:spcPts val="4139"/>
              </a:lnSpc>
            </a:pPr>
            <a:r>
              <a:rPr lang="en-US" sz="2999" b="true">
                <a:solidFill>
                  <a:srgbClr val="FFFFFF"/>
                </a:solidFill>
                <a:latin typeface="Droid Serif Bold"/>
                <a:ea typeface="Droid Serif Bold"/>
                <a:cs typeface="Droid Serif Bold"/>
                <a:sym typeface="Droid Serif Bold"/>
              </a:rPr>
              <a:t>Project Statement</a:t>
            </a:r>
          </a:p>
          <a:p>
            <a:pPr algn="just">
              <a:lnSpc>
                <a:spcPts val="3311"/>
              </a:lnSpc>
            </a:pPr>
          </a:p>
          <a:p>
            <a:pPr algn="just">
              <a:lnSpc>
                <a:spcPts val="3450"/>
              </a:lnSpc>
            </a:pPr>
            <a:r>
              <a:rPr lang="en-US" sz="2300" spc="57">
                <a:solidFill>
                  <a:srgbClr val="FFFFFF"/>
                </a:solidFill>
                <a:latin typeface="Poppins"/>
                <a:ea typeface="Poppins"/>
                <a:cs typeface="Poppins"/>
                <a:sym typeface="Poppins"/>
              </a:rPr>
              <a:t>Hotels must understand their occupancy patterns, guest demographics, and pricing effectiveness to improve revenue. This project builds an analytical solution in Power BI to track room bookings, average daily rates, guest profiles, and seasonal trends. It helps hotel management make informed decisions around promotions, upselling, pricing strategies, and room optimization.</a:t>
            </a:r>
          </a:p>
        </p:txBody>
      </p:sp>
      <p:sp>
        <p:nvSpPr>
          <p:cNvPr name="TextBox 15" id="15"/>
          <p:cNvSpPr txBox="true"/>
          <p:nvPr/>
        </p:nvSpPr>
        <p:spPr>
          <a:xfrm rot="0">
            <a:off x="3291114" y="657825"/>
            <a:ext cx="11696247" cy="699135"/>
          </a:xfrm>
          <a:prstGeom prst="rect">
            <a:avLst/>
          </a:prstGeom>
        </p:spPr>
        <p:txBody>
          <a:bodyPr anchor="t" rtlCol="false" tIns="0" lIns="0" bIns="0" rIns="0">
            <a:spAutoFit/>
          </a:bodyPr>
          <a:lstStyle/>
          <a:p>
            <a:pPr algn="ctr">
              <a:lnSpc>
                <a:spcPts val="5040"/>
              </a:lnSpc>
            </a:pPr>
            <a:r>
              <a:rPr lang="en-US" sz="5600">
                <a:solidFill>
                  <a:srgbClr val="D0A933"/>
                </a:solidFill>
                <a:latin typeface="Droid Serif"/>
                <a:ea typeface="Droid Serif"/>
                <a:cs typeface="Droid Serif"/>
                <a:sym typeface="Droid Serif"/>
              </a:rPr>
              <a:t>INTRODUCTION</a:t>
            </a:r>
          </a:p>
        </p:txBody>
      </p:sp>
      <p:sp>
        <p:nvSpPr>
          <p:cNvPr name="TextBox 16" id="16"/>
          <p:cNvSpPr txBox="true"/>
          <p:nvPr/>
        </p:nvSpPr>
        <p:spPr>
          <a:xfrm rot="0">
            <a:off x="1028700" y="5067300"/>
            <a:ext cx="10857477" cy="4370070"/>
          </a:xfrm>
          <a:prstGeom prst="rect">
            <a:avLst/>
          </a:prstGeom>
        </p:spPr>
        <p:txBody>
          <a:bodyPr anchor="t" rtlCol="false" tIns="0" lIns="0" bIns="0" rIns="0">
            <a:spAutoFit/>
          </a:bodyPr>
          <a:lstStyle/>
          <a:p>
            <a:pPr algn="just" marL="0" indent="0" lvl="0">
              <a:lnSpc>
                <a:spcPts val="3450"/>
              </a:lnSpc>
              <a:spcBef>
                <a:spcPct val="0"/>
              </a:spcBef>
            </a:pPr>
            <a:r>
              <a:rPr lang="en-US" b="true" sz="2300" spc="57">
                <a:solidFill>
                  <a:srgbClr val="FFFFFF"/>
                </a:solidFill>
                <a:latin typeface="Droid Serif Bold"/>
                <a:ea typeface="Droid Serif Bold"/>
                <a:cs typeface="Droid Serif Bold"/>
                <a:sym typeface="Droid Serif Bold"/>
              </a:rPr>
              <a:t> Project </a:t>
            </a:r>
            <a:r>
              <a:rPr lang="en-US" b="true" sz="2300" spc="57" strike="noStrike" u="none">
                <a:solidFill>
                  <a:srgbClr val="FFFFFF"/>
                </a:solidFill>
                <a:latin typeface="Droid Serif Bold"/>
                <a:ea typeface="Droid Serif Bold"/>
                <a:cs typeface="Droid Serif Bold"/>
                <a:sym typeface="Droid Serif Bold"/>
              </a:rPr>
              <a:t>Overview</a:t>
            </a:r>
          </a:p>
          <a:p>
            <a:pPr algn="just" marL="0" indent="0" lvl="0">
              <a:lnSpc>
                <a:spcPts val="3450"/>
              </a:lnSpc>
              <a:spcBef>
                <a:spcPct val="0"/>
              </a:spcBef>
            </a:pPr>
          </a:p>
          <a:p>
            <a:pPr algn="just" marL="496571" indent="-248285" lvl="1">
              <a:lnSpc>
                <a:spcPts val="3450"/>
              </a:lnSpc>
              <a:spcBef>
                <a:spcPct val="0"/>
              </a:spcBef>
              <a:buFont typeface="Arial"/>
              <a:buChar char="•"/>
            </a:pPr>
            <a:r>
              <a:rPr lang="en-US" sz="2300" spc="57" strike="noStrike" u="none">
                <a:solidFill>
                  <a:srgbClr val="FFFFFF"/>
                </a:solidFill>
                <a:latin typeface="Droid Serif"/>
                <a:ea typeface="Droid Serif"/>
                <a:cs typeface="Droid Serif"/>
                <a:sym typeface="Droid Serif"/>
              </a:rPr>
              <a:t>Collecting  and cleanining  customer related data.</a:t>
            </a:r>
          </a:p>
          <a:p>
            <a:pPr algn="just" marL="496571" indent="-248285" lvl="1">
              <a:lnSpc>
                <a:spcPts val="3450"/>
              </a:lnSpc>
              <a:spcBef>
                <a:spcPct val="0"/>
              </a:spcBef>
              <a:buFont typeface="Arial"/>
              <a:buChar char="•"/>
            </a:pPr>
            <a:r>
              <a:rPr lang="en-US" sz="2300" spc="57" strike="noStrike" u="none">
                <a:solidFill>
                  <a:srgbClr val="FFFFFF"/>
                </a:solidFill>
                <a:latin typeface="Droid Serif"/>
                <a:ea typeface="Droid Serif"/>
                <a:cs typeface="Droid Serif"/>
                <a:sym typeface="Droid Serif"/>
              </a:rPr>
              <a:t>Building a structured data model for analysis.</a:t>
            </a:r>
          </a:p>
          <a:p>
            <a:pPr algn="just" marL="496571" indent="-248285" lvl="1">
              <a:lnSpc>
                <a:spcPts val="3450"/>
              </a:lnSpc>
              <a:spcBef>
                <a:spcPct val="0"/>
              </a:spcBef>
              <a:buFont typeface="Arial"/>
              <a:buChar char="•"/>
            </a:pPr>
            <a:r>
              <a:rPr lang="en-US" sz="2300" spc="57" strike="noStrike" u="none">
                <a:solidFill>
                  <a:srgbClr val="FFFFFF"/>
                </a:solidFill>
                <a:latin typeface="Droid Serif"/>
                <a:ea typeface="Droid Serif"/>
                <a:cs typeface="Droid Serif"/>
                <a:sym typeface="Droid Serif"/>
              </a:rPr>
              <a:t>Creating dashboards showing key metrics: occupancy, revenue, and customer behavior.</a:t>
            </a:r>
          </a:p>
          <a:p>
            <a:pPr algn="just" marL="496571" indent="-248285" lvl="1">
              <a:lnSpc>
                <a:spcPts val="3450"/>
              </a:lnSpc>
              <a:spcBef>
                <a:spcPct val="0"/>
              </a:spcBef>
              <a:buFont typeface="Arial"/>
              <a:buChar char="•"/>
            </a:pPr>
            <a:r>
              <a:rPr lang="en-US" sz="2300" spc="57" strike="noStrike" u="none">
                <a:solidFill>
                  <a:srgbClr val="FFFFFF"/>
                </a:solidFill>
                <a:latin typeface="Droid Serif"/>
                <a:ea typeface="Droid Serif"/>
                <a:cs typeface="Droid Serif"/>
                <a:sym typeface="Droid Serif"/>
              </a:rPr>
              <a:t>Analyzing booking patterns and trends.</a:t>
            </a:r>
          </a:p>
          <a:p>
            <a:pPr algn="just" marL="496571" indent="-248285" lvl="1">
              <a:lnSpc>
                <a:spcPts val="3450"/>
              </a:lnSpc>
              <a:spcBef>
                <a:spcPct val="0"/>
              </a:spcBef>
              <a:buFont typeface="Arial"/>
              <a:buChar char="•"/>
            </a:pPr>
            <a:r>
              <a:rPr lang="en-US" sz="2300" spc="57" strike="noStrike" u="none">
                <a:solidFill>
                  <a:srgbClr val="FFFFFF"/>
                </a:solidFill>
                <a:latin typeface="Droid Serif"/>
                <a:ea typeface="Droid Serif"/>
                <a:cs typeface="Droid Serif"/>
                <a:sym typeface="Droid Serif"/>
              </a:rPr>
              <a:t>Helps hotel management optimize resources and make data-driven decisions.</a:t>
            </a:r>
          </a:p>
          <a:p>
            <a:pPr algn="just" marL="0" indent="0" lvl="0">
              <a:lnSpc>
                <a:spcPts val="345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5763958" y="-781916"/>
            <a:ext cx="1683983" cy="2405689"/>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8" id="8"/>
          <p:cNvSpPr/>
          <p:nvPr/>
        </p:nvSpPr>
        <p:spPr>
          <a:xfrm flipH="false" flipV="false" rot="0">
            <a:off x="2093290" y="7780448"/>
            <a:ext cx="2468499" cy="1477852"/>
          </a:xfrm>
          <a:custGeom>
            <a:avLst/>
            <a:gdLst/>
            <a:ahLst/>
            <a:cxnLst/>
            <a:rect r="r" b="b" t="t" l="l"/>
            <a:pathLst>
              <a:path h="1477852" w="2468499">
                <a:moveTo>
                  <a:pt x="0" y="0"/>
                </a:moveTo>
                <a:lnTo>
                  <a:pt x="2468499" y="0"/>
                </a:lnTo>
                <a:lnTo>
                  <a:pt x="2468499" y="1477852"/>
                </a:lnTo>
                <a:lnTo>
                  <a:pt x="0" y="1477852"/>
                </a:lnTo>
                <a:lnTo>
                  <a:pt x="0" y="0"/>
                </a:lnTo>
                <a:close/>
              </a:path>
            </a:pathLst>
          </a:custGeom>
          <a:blipFill>
            <a:blip r:embed="rId3"/>
            <a:stretch>
              <a:fillRect l="-49829" t="-31877" r="-55627" b="-31333"/>
            </a:stretch>
          </a:blipFill>
        </p:spPr>
      </p:sp>
      <p:sp>
        <p:nvSpPr>
          <p:cNvPr name="Freeform 9" id="9"/>
          <p:cNvSpPr/>
          <p:nvPr/>
        </p:nvSpPr>
        <p:spPr>
          <a:xfrm flipH="false" flipV="false" rot="0">
            <a:off x="7772160" y="7780448"/>
            <a:ext cx="1477852" cy="1477852"/>
          </a:xfrm>
          <a:custGeom>
            <a:avLst/>
            <a:gdLst/>
            <a:ahLst/>
            <a:cxnLst/>
            <a:rect r="r" b="b" t="t" l="l"/>
            <a:pathLst>
              <a:path h="1477852" w="1477852">
                <a:moveTo>
                  <a:pt x="0" y="0"/>
                </a:moveTo>
                <a:lnTo>
                  <a:pt x="1477852" y="0"/>
                </a:lnTo>
                <a:lnTo>
                  <a:pt x="1477852" y="1477852"/>
                </a:lnTo>
                <a:lnTo>
                  <a:pt x="0" y="1477852"/>
                </a:lnTo>
                <a:lnTo>
                  <a:pt x="0" y="0"/>
                </a:lnTo>
                <a:close/>
              </a:path>
            </a:pathLst>
          </a:custGeom>
          <a:blipFill>
            <a:blip r:embed="rId4"/>
            <a:stretch>
              <a:fillRect l="0" t="0" r="0" b="0"/>
            </a:stretch>
          </a:blipFill>
        </p:spPr>
      </p:sp>
      <p:sp>
        <p:nvSpPr>
          <p:cNvPr name="Freeform 10" id="10"/>
          <p:cNvSpPr/>
          <p:nvPr/>
        </p:nvSpPr>
        <p:spPr>
          <a:xfrm flipH="false" flipV="false" rot="0">
            <a:off x="9569158" y="7636834"/>
            <a:ext cx="1941930" cy="1941930"/>
          </a:xfrm>
          <a:custGeom>
            <a:avLst/>
            <a:gdLst/>
            <a:ahLst/>
            <a:cxnLst/>
            <a:rect r="r" b="b" t="t" l="l"/>
            <a:pathLst>
              <a:path h="1941930" w="1941930">
                <a:moveTo>
                  <a:pt x="0" y="0"/>
                </a:moveTo>
                <a:lnTo>
                  <a:pt x="1941930" y="0"/>
                </a:lnTo>
                <a:lnTo>
                  <a:pt x="1941930" y="1941931"/>
                </a:lnTo>
                <a:lnTo>
                  <a:pt x="0" y="1941931"/>
                </a:lnTo>
                <a:lnTo>
                  <a:pt x="0" y="0"/>
                </a:lnTo>
                <a:close/>
              </a:path>
            </a:pathLst>
          </a:custGeom>
          <a:blipFill>
            <a:blip r:embed="rId5"/>
            <a:stretch>
              <a:fillRect l="0" t="0" r="0" b="0"/>
            </a:stretch>
          </a:blipFill>
        </p:spPr>
      </p:sp>
      <p:sp>
        <p:nvSpPr>
          <p:cNvPr name="Freeform 11" id="11"/>
          <p:cNvSpPr/>
          <p:nvPr/>
        </p:nvSpPr>
        <p:spPr>
          <a:xfrm flipH="false" flipV="false" rot="0">
            <a:off x="5165888" y="8018831"/>
            <a:ext cx="2002174" cy="1001087"/>
          </a:xfrm>
          <a:custGeom>
            <a:avLst/>
            <a:gdLst/>
            <a:ahLst/>
            <a:cxnLst/>
            <a:rect r="r" b="b" t="t" l="l"/>
            <a:pathLst>
              <a:path h="1001087" w="2002174">
                <a:moveTo>
                  <a:pt x="0" y="0"/>
                </a:moveTo>
                <a:lnTo>
                  <a:pt x="2002174" y="0"/>
                </a:lnTo>
                <a:lnTo>
                  <a:pt x="2002174" y="1001087"/>
                </a:lnTo>
                <a:lnTo>
                  <a:pt x="0" y="1001087"/>
                </a:lnTo>
                <a:lnTo>
                  <a:pt x="0" y="0"/>
                </a:lnTo>
                <a:close/>
              </a:path>
            </a:pathLst>
          </a:custGeom>
          <a:blipFill>
            <a:blip r:embed="rId6"/>
            <a:stretch>
              <a:fillRect l="0" t="0" r="0" b="0"/>
            </a:stretch>
          </a:blipFill>
        </p:spPr>
      </p:sp>
      <p:sp>
        <p:nvSpPr>
          <p:cNvPr name="Freeform 12" id="12"/>
          <p:cNvSpPr/>
          <p:nvPr/>
        </p:nvSpPr>
        <p:spPr>
          <a:xfrm flipH="false" flipV="false" rot="0">
            <a:off x="11686034" y="7873824"/>
            <a:ext cx="2180277" cy="1384476"/>
          </a:xfrm>
          <a:custGeom>
            <a:avLst/>
            <a:gdLst/>
            <a:ahLst/>
            <a:cxnLst/>
            <a:rect r="r" b="b" t="t" l="l"/>
            <a:pathLst>
              <a:path h="1384476" w="2180277">
                <a:moveTo>
                  <a:pt x="0" y="0"/>
                </a:moveTo>
                <a:lnTo>
                  <a:pt x="2180277" y="0"/>
                </a:lnTo>
                <a:lnTo>
                  <a:pt x="2180277" y="1384476"/>
                </a:lnTo>
                <a:lnTo>
                  <a:pt x="0" y="1384476"/>
                </a:lnTo>
                <a:lnTo>
                  <a:pt x="0" y="0"/>
                </a:lnTo>
                <a:close/>
              </a:path>
            </a:pathLst>
          </a:custGeom>
          <a:blipFill>
            <a:blip r:embed="rId7"/>
            <a:stretch>
              <a:fillRect l="0" t="0" r="0" b="0"/>
            </a:stretch>
          </a:blipFill>
        </p:spPr>
      </p:sp>
      <p:sp>
        <p:nvSpPr>
          <p:cNvPr name="Freeform 13" id="13"/>
          <p:cNvSpPr/>
          <p:nvPr/>
        </p:nvSpPr>
        <p:spPr>
          <a:xfrm flipH="false" flipV="false" rot="0">
            <a:off x="13871113" y="8120901"/>
            <a:ext cx="2356665" cy="1060499"/>
          </a:xfrm>
          <a:custGeom>
            <a:avLst/>
            <a:gdLst/>
            <a:ahLst/>
            <a:cxnLst/>
            <a:rect r="r" b="b" t="t" l="l"/>
            <a:pathLst>
              <a:path h="1060499" w="2356665">
                <a:moveTo>
                  <a:pt x="0" y="0"/>
                </a:moveTo>
                <a:lnTo>
                  <a:pt x="2356665" y="0"/>
                </a:lnTo>
                <a:lnTo>
                  <a:pt x="2356665" y="1060499"/>
                </a:lnTo>
                <a:lnTo>
                  <a:pt x="0" y="1060499"/>
                </a:lnTo>
                <a:lnTo>
                  <a:pt x="0" y="0"/>
                </a:lnTo>
                <a:close/>
              </a:path>
            </a:pathLst>
          </a:custGeom>
          <a:blipFill>
            <a:blip r:embed="rId8"/>
            <a:stretch>
              <a:fillRect l="0" t="0" r="0" b="0"/>
            </a:stretch>
          </a:blipFill>
        </p:spPr>
      </p:sp>
      <p:sp>
        <p:nvSpPr>
          <p:cNvPr name="TextBox 14" id="14"/>
          <p:cNvSpPr txBox="true"/>
          <p:nvPr/>
        </p:nvSpPr>
        <p:spPr>
          <a:xfrm rot="0">
            <a:off x="3295877" y="1264881"/>
            <a:ext cx="11696247" cy="699135"/>
          </a:xfrm>
          <a:prstGeom prst="rect">
            <a:avLst/>
          </a:prstGeom>
        </p:spPr>
        <p:txBody>
          <a:bodyPr anchor="t" rtlCol="false" tIns="0" lIns="0" bIns="0" rIns="0">
            <a:spAutoFit/>
          </a:bodyPr>
          <a:lstStyle/>
          <a:p>
            <a:pPr algn="ctr">
              <a:lnSpc>
                <a:spcPts val="5040"/>
              </a:lnSpc>
            </a:pPr>
            <a:r>
              <a:rPr lang="en-US" sz="5600">
                <a:solidFill>
                  <a:srgbClr val="D0A933"/>
                </a:solidFill>
                <a:latin typeface="Droid Serif"/>
                <a:ea typeface="Droid Serif"/>
                <a:cs typeface="Droid Serif"/>
                <a:sym typeface="Droid Serif"/>
              </a:rPr>
              <a:t>TECH STACK</a:t>
            </a:r>
          </a:p>
        </p:txBody>
      </p:sp>
      <p:sp>
        <p:nvSpPr>
          <p:cNvPr name="TextBox 15" id="15"/>
          <p:cNvSpPr txBox="true"/>
          <p:nvPr/>
        </p:nvSpPr>
        <p:spPr>
          <a:xfrm rot="0">
            <a:off x="3779357" y="3124200"/>
            <a:ext cx="10729287" cy="3676650"/>
          </a:xfrm>
          <a:prstGeom prst="rect">
            <a:avLst/>
          </a:prstGeom>
        </p:spPr>
        <p:txBody>
          <a:bodyPr anchor="t" rtlCol="false" tIns="0" lIns="0" bIns="0" rIns="0">
            <a:spAutoFit/>
          </a:bodyPr>
          <a:lstStyle/>
          <a:p>
            <a:pPr algn="just" marL="647700" indent="-323850" lvl="1">
              <a:lnSpc>
                <a:spcPts val="7499"/>
              </a:lnSpc>
              <a:buFont typeface="Arial"/>
              <a:buChar char="•"/>
            </a:pPr>
            <a:r>
              <a:rPr lang="en-US" sz="2999" spc="59">
                <a:solidFill>
                  <a:srgbClr val="FFFFFF"/>
                </a:solidFill>
                <a:latin typeface="CMU Serif"/>
                <a:ea typeface="CMU Serif"/>
                <a:cs typeface="CMU Serif"/>
                <a:sym typeface="CMU Serif"/>
              </a:rPr>
              <a:t>Business Intelligence Tool : </a:t>
            </a:r>
            <a:r>
              <a:rPr lang="en-US" sz="2999" spc="59">
                <a:solidFill>
                  <a:srgbClr val="FFFFFF"/>
                </a:solidFill>
                <a:latin typeface="CMU Serif"/>
                <a:ea typeface="CMU Serif"/>
                <a:cs typeface="CMU Serif"/>
                <a:sym typeface="CMU Serif"/>
              </a:rPr>
              <a:t>Power BI </a:t>
            </a:r>
          </a:p>
          <a:p>
            <a:pPr algn="just" marL="647700" indent="-323850" lvl="1">
              <a:lnSpc>
                <a:spcPts val="7499"/>
              </a:lnSpc>
              <a:buFont typeface="Arial"/>
              <a:buChar char="•"/>
            </a:pPr>
            <a:r>
              <a:rPr lang="en-US" sz="2999" spc="59">
                <a:solidFill>
                  <a:srgbClr val="FFFFFF"/>
                </a:solidFill>
                <a:latin typeface="CMU Serif"/>
                <a:ea typeface="CMU Serif"/>
                <a:cs typeface="CMU Serif"/>
                <a:sym typeface="CMU Serif"/>
              </a:rPr>
              <a:t>Data Transformation : Power Query</a:t>
            </a:r>
          </a:p>
          <a:p>
            <a:pPr algn="just" marL="647700" indent="-323850" lvl="1">
              <a:lnSpc>
                <a:spcPts val="7499"/>
              </a:lnSpc>
              <a:buFont typeface="Arial"/>
              <a:buChar char="•"/>
            </a:pPr>
            <a:r>
              <a:rPr lang="en-US" sz="2999" spc="59">
                <a:solidFill>
                  <a:srgbClr val="FFFFFF"/>
                </a:solidFill>
                <a:latin typeface="CMU Serif"/>
                <a:ea typeface="CMU Serif"/>
                <a:cs typeface="CMU Serif"/>
                <a:sym typeface="CMU Serif"/>
              </a:rPr>
              <a:t>Python-based Data App : Streamlit , NumPy , Pandas</a:t>
            </a:r>
          </a:p>
          <a:p>
            <a:pPr algn="just">
              <a:lnSpc>
                <a:spcPts val="74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173055" y="-2043171"/>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17259300" y="2066886"/>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11314" y="4626434"/>
            <a:ext cx="3088412" cy="4345956"/>
            <a:chOff x="0" y="0"/>
            <a:chExt cx="892420" cy="1255796"/>
          </a:xfrm>
        </p:grpSpPr>
        <p:sp>
          <p:nvSpPr>
            <p:cNvPr name="Freeform 7" id="7"/>
            <p:cNvSpPr/>
            <p:nvPr/>
          </p:nvSpPr>
          <p:spPr>
            <a:xfrm flipH="false" flipV="false" rot="0">
              <a:off x="0" y="0"/>
              <a:ext cx="892420" cy="1255796"/>
            </a:xfrm>
            <a:custGeom>
              <a:avLst/>
              <a:gdLst/>
              <a:ahLst/>
              <a:cxnLst/>
              <a:rect r="r" b="b" t="t" l="l"/>
              <a:pathLst>
                <a:path h="1255796" w="892420">
                  <a:moveTo>
                    <a:pt x="37601" y="0"/>
                  </a:moveTo>
                  <a:lnTo>
                    <a:pt x="854818" y="0"/>
                  </a:lnTo>
                  <a:cubicBezTo>
                    <a:pt x="875585" y="0"/>
                    <a:pt x="892420" y="16835"/>
                    <a:pt x="892420" y="37601"/>
                  </a:cubicBezTo>
                  <a:lnTo>
                    <a:pt x="892420" y="1218195"/>
                  </a:lnTo>
                  <a:cubicBezTo>
                    <a:pt x="892420" y="1228167"/>
                    <a:pt x="888458" y="1237732"/>
                    <a:pt x="881406" y="1244783"/>
                  </a:cubicBezTo>
                  <a:cubicBezTo>
                    <a:pt x="874355" y="1251835"/>
                    <a:pt x="864791" y="1255796"/>
                    <a:pt x="854818" y="1255796"/>
                  </a:cubicBezTo>
                  <a:lnTo>
                    <a:pt x="37601" y="1255796"/>
                  </a:lnTo>
                  <a:cubicBezTo>
                    <a:pt x="27629" y="1255796"/>
                    <a:pt x="18065" y="1251835"/>
                    <a:pt x="11013" y="1244783"/>
                  </a:cubicBezTo>
                  <a:cubicBezTo>
                    <a:pt x="3962" y="1237732"/>
                    <a:pt x="0" y="1228167"/>
                    <a:pt x="0" y="1218195"/>
                  </a:cubicBezTo>
                  <a:lnTo>
                    <a:pt x="0" y="37601"/>
                  </a:lnTo>
                  <a:cubicBezTo>
                    <a:pt x="0" y="27629"/>
                    <a:pt x="3962" y="18065"/>
                    <a:pt x="11013" y="11013"/>
                  </a:cubicBezTo>
                  <a:cubicBezTo>
                    <a:pt x="18065" y="3962"/>
                    <a:pt x="27629" y="0"/>
                    <a:pt x="37601" y="0"/>
                  </a:cubicBezTo>
                  <a:close/>
                </a:path>
              </a:pathLst>
            </a:custGeom>
            <a:solidFill>
              <a:srgbClr val="000000">
                <a:alpha val="0"/>
              </a:srgbClr>
            </a:solidFill>
            <a:ln w="9525" cap="sq">
              <a:solidFill>
                <a:srgbClr val="363178"/>
              </a:solidFill>
              <a:prstDash val="solid"/>
              <a:miter/>
            </a:ln>
          </p:spPr>
        </p:sp>
        <p:sp>
          <p:nvSpPr>
            <p:cNvPr name="TextBox 8" id="8"/>
            <p:cNvSpPr txBox="true"/>
            <p:nvPr/>
          </p:nvSpPr>
          <p:spPr>
            <a:xfrm>
              <a:off x="0" y="19050"/>
              <a:ext cx="892420" cy="1236746"/>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320479" y="4626434"/>
            <a:ext cx="3078169" cy="4352536"/>
            <a:chOff x="0" y="0"/>
            <a:chExt cx="889460" cy="1257698"/>
          </a:xfrm>
        </p:grpSpPr>
        <p:sp>
          <p:nvSpPr>
            <p:cNvPr name="Freeform 10" id="10"/>
            <p:cNvSpPr/>
            <p:nvPr/>
          </p:nvSpPr>
          <p:spPr>
            <a:xfrm flipH="false" flipV="false" rot="0">
              <a:off x="0" y="0"/>
              <a:ext cx="889460" cy="1257698"/>
            </a:xfrm>
            <a:custGeom>
              <a:avLst/>
              <a:gdLst/>
              <a:ahLst/>
              <a:cxnLst/>
              <a:rect r="r" b="b" t="t" l="l"/>
              <a:pathLst>
                <a:path h="1257698" w="889460">
                  <a:moveTo>
                    <a:pt x="37727" y="0"/>
                  </a:moveTo>
                  <a:lnTo>
                    <a:pt x="851733" y="0"/>
                  </a:lnTo>
                  <a:cubicBezTo>
                    <a:pt x="861739" y="0"/>
                    <a:pt x="871335" y="3975"/>
                    <a:pt x="878410" y="11050"/>
                  </a:cubicBezTo>
                  <a:cubicBezTo>
                    <a:pt x="885485" y="18125"/>
                    <a:pt x="889460" y="27721"/>
                    <a:pt x="889460" y="37727"/>
                  </a:cubicBezTo>
                  <a:lnTo>
                    <a:pt x="889460" y="1219971"/>
                  </a:lnTo>
                  <a:cubicBezTo>
                    <a:pt x="889460" y="1229977"/>
                    <a:pt x="885485" y="1239573"/>
                    <a:pt x="878410" y="1246648"/>
                  </a:cubicBezTo>
                  <a:cubicBezTo>
                    <a:pt x="871335" y="1253723"/>
                    <a:pt x="861739" y="1257698"/>
                    <a:pt x="851733" y="1257698"/>
                  </a:cubicBezTo>
                  <a:lnTo>
                    <a:pt x="37727" y="1257698"/>
                  </a:lnTo>
                  <a:cubicBezTo>
                    <a:pt x="27721" y="1257698"/>
                    <a:pt x="18125" y="1253723"/>
                    <a:pt x="11050" y="1246648"/>
                  </a:cubicBezTo>
                  <a:cubicBezTo>
                    <a:pt x="3975" y="1239573"/>
                    <a:pt x="0" y="1229977"/>
                    <a:pt x="0" y="1219971"/>
                  </a:cubicBezTo>
                  <a:lnTo>
                    <a:pt x="0" y="37727"/>
                  </a:lnTo>
                  <a:cubicBezTo>
                    <a:pt x="0" y="27721"/>
                    <a:pt x="3975" y="18125"/>
                    <a:pt x="11050" y="11050"/>
                  </a:cubicBezTo>
                  <a:cubicBezTo>
                    <a:pt x="18125" y="3975"/>
                    <a:pt x="27721" y="0"/>
                    <a:pt x="37727" y="0"/>
                  </a:cubicBezTo>
                  <a:close/>
                </a:path>
              </a:pathLst>
            </a:custGeom>
            <a:solidFill>
              <a:srgbClr val="000000">
                <a:alpha val="0"/>
              </a:srgbClr>
            </a:solidFill>
            <a:ln w="9525" cap="sq">
              <a:solidFill>
                <a:srgbClr val="363178"/>
              </a:solidFill>
              <a:prstDash val="solid"/>
              <a:miter/>
            </a:ln>
          </p:spPr>
        </p:sp>
        <p:sp>
          <p:nvSpPr>
            <p:cNvPr name="TextBox 11" id="11"/>
            <p:cNvSpPr txBox="true"/>
            <p:nvPr/>
          </p:nvSpPr>
          <p:spPr>
            <a:xfrm>
              <a:off x="0" y="19050"/>
              <a:ext cx="889460" cy="1238648"/>
            </a:xfrm>
            <a:prstGeom prst="rect">
              <a:avLst/>
            </a:prstGeom>
          </p:spPr>
          <p:txBody>
            <a:bodyPr anchor="ctr" rtlCol="false" tIns="50800" lIns="50800" bIns="50800" rIns="50800"/>
            <a:lstStyle/>
            <a:p>
              <a:pPr algn="ctr">
                <a:lnSpc>
                  <a:spcPts val="2280"/>
                </a:lnSpc>
              </a:pPr>
            </a:p>
          </p:txBody>
        </p:sp>
      </p:grpSp>
      <p:grpSp>
        <p:nvGrpSpPr>
          <p:cNvPr name="Group 12" id="12"/>
          <p:cNvGrpSpPr/>
          <p:nvPr/>
        </p:nvGrpSpPr>
        <p:grpSpPr>
          <a:xfrm rot="0">
            <a:off x="1526240" y="4054494"/>
            <a:ext cx="1981966" cy="806701"/>
            <a:chOff x="0" y="0"/>
            <a:chExt cx="572704" cy="233102"/>
          </a:xfrm>
        </p:grpSpPr>
        <p:sp>
          <p:nvSpPr>
            <p:cNvPr name="Freeform 13" id="13"/>
            <p:cNvSpPr/>
            <p:nvPr/>
          </p:nvSpPr>
          <p:spPr>
            <a:xfrm flipH="false" flipV="false" rot="0">
              <a:off x="0" y="0"/>
              <a:ext cx="572704" cy="233102"/>
            </a:xfrm>
            <a:custGeom>
              <a:avLst/>
              <a:gdLst/>
              <a:ahLst/>
              <a:cxnLst/>
              <a:rect r="r" b="b" t="t" l="l"/>
              <a:pathLst>
                <a:path h="233102" w="572704">
                  <a:moveTo>
                    <a:pt x="70311" y="0"/>
                  </a:moveTo>
                  <a:lnTo>
                    <a:pt x="502392" y="0"/>
                  </a:lnTo>
                  <a:cubicBezTo>
                    <a:pt x="541224" y="0"/>
                    <a:pt x="572704" y="31479"/>
                    <a:pt x="572704" y="70311"/>
                  </a:cubicBezTo>
                  <a:lnTo>
                    <a:pt x="572704" y="162791"/>
                  </a:lnTo>
                  <a:cubicBezTo>
                    <a:pt x="572704" y="201623"/>
                    <a:pt x="541224" y="233102"/>
                    <a:pt x="502392" y="233102"/>
                  </a:cubicBezTo>
                  <a:lnTo>
                    <a:pt x="70311" y="233102"/>
                  </a:lnTo>
                  <a:cubicBezTo>
                    <a:pt x="31479" y="233102"/>
                    <a:pt x="0" y="201623"/>
                    <a:pt x="0" y="162791"/>
                  </a:cubicBezTo>
                  <a:lnTo>
                    <a:pt x="0" y="70311"/>
                  </a:lnTo>
                  <a:cubicBezTo>
                    <a:pt x="0" y="31479"/>
                    <a:pt x="31479" y="0"/>
                    <a:pt x="70311" y="0"/>
                  </a:cubicBezTo>
                  <a:close/>
                </a:path>
              </a:pathLst>
            </a:custGeom>
            <a:solidFill>
              <a:srgbClr val="6E64EC"/>
            </a:solidFill>
            <a:ln w="19050" cap="sq">
              <a:solidFill>
                <a:srgbClr val="363178"/>
              </a:solidFill>
              <a:prstDash val="solid"/>
              <a:miter/>
            </a:ln>
          </p:spPr>
        </p:sp>
        <p:sp>
          <p:nvSpPr>
            <p:cNvPr name="TextBox 14" id="14"/>
            <p:cNvSpPr txBox="true"/>
            <p:nvPr/>
          </p:nvSpPr>
          <p:spPr>
            <a:xfrm>
              <a:off x="0" y="-38100"/>
              <a:ext cx="572704" cy="271202"/>
            </a:xfrm>
            <a:prstGeom prst="rect">
              <a:avLst/>
            </a:prstGeom>
          </p:spPr>
          <p:txBody>
            <a:bodyPr anchor="ctr" rtlCol="false" tIns="50800" lIns="50800" bIns="50800" rIns="50800"/>
            <a:lstStyle/>
            <a:p>
              <a:pPr algn="ctr">
                <a:lnSpc>
                  <a:spcPts val="2825"/>
                </a:lnSpc>
              </a:pPr>
            </a:p>
          </p:txBody>
        </p:sp>
      </p:grpSp>
      <p:grpSp>
        <p:nvGrpSpPr>
          <p:cNvPr name="Group 15" id="15"/>
          <p:cNvGrpSpPr/>
          <p:nvPr/>
        </p:nvGrpSpPr>
        <p:grpSpPr>
          <a:xfrm rot="0">
            <a:off x="4781011" y="4054494"/>
            <a:ext cx="1981966" cy="806701"/>
            <a:chOff x="0" y="0"/>
            <a:chExt cx="572704" cy="233102"/>
          </a:xfrm>
        </p:grpSpPr>
        <p:sp>
          <p:nvSpPr>
            <p:cNvPr name="Freeform 16" id="16"/>
            <p:cNvSpPr/>
            <p:nvPr/>
          </p:nvSpPr>
          <p:spPr>
            <a:xfrm flipH="false" flipV="false" rot="0">
              <a:off x="0" y="0"/>
              <a:ext cx="572704" cy="233102"/>
            </a:xfrm>
            <a:custGeom>
              <a:avLst/>
              <a:gdLst/>
              <a:ahLst/>
              <a:cxnLst/>
              <a:rect r="r" b="b" t="t" l="l"/>
              <a:pathLst>
                <a:path h="233102" w="572704">
                  <a:moveTo>
                    <a:pt x="70311" y="0"/>
                  </a:moveTo>
                  <a:lnTo>
                    <a:pt x="502392" y="0"/>
                  </a:lnTo>
                  <a:cubicBezTo>
                    <a:pt x="541224" y="0"/>
                    <a:pt x="572704" y="31479"/>
                    <a:pt x="572704" y="70311"/>
                  </a:cubicBezTo>
                  <a:lnTo>
                    <a:pt x="572704" y="162791"/>
                  </a:lnTo>
                  <a:cubicBezTo>
                    <a:pt x="572704" y="201623"/>
                    <a:pt x="541224" y="233102"/>
                    <a:pt x="502392" y="233102"/>
                  </a:cubicBezTo>
                  <a:lnTo>
                    <a:pt x="70311" y="233102"/>
                  </a:lnTo>
                  <a:cubicBezTo>
                    <a:pt x="31479" y="233102"/>
                    <a:pt x="0" y="201623"/>
                    <a:pt x="0" y="162791"/>
                  </a:cubicBezTo>
                  <a:lnTo>
                    <a:pt x="0" y="70311"/>
                  </a:lnTo>
                  <a:cubicBezTo>
                    <a:pt x="0" y="31479"/>
                    <a:pt x="31479" y="0"/>
                    <a:pt x="70311" y="0"/>
                  </a:cubicBezTo>
                  <a:close/>
                </a:path>
              </a:pathLst>
            </a:custGeom>
            <a:solidFill>
              <a:srgbClr val="C3EC90"/>
            </a:solidFill>
            <a:ln w="19050" cap="sq">
              <a:solidFill>
                <a:srgbClr val="363178"/>
              </a:solidFill>
              <a:prstDash val="solid"/>
              <a:miter/>
            </a:ln>
          </p:spPr>
        </p:sp>
        <p:sp>
          <p:nvSpPr>
            <p:cNvPr name="TextBox 17" id="17"/>
            <p:cNvSpPr txBox="true"/>
            <p:nvPr/>
          </p:nvSpPr>
          <p:spPr>
            <a:xfrm>
              <a:off x="0" y="-38100"/>
              <a:ext cx="572704" cy="271202"/>
            </a:xfrm>
            <a:prstGeom prst="rect">
              <a:avLst/>
            </a:prstGeom>
          </p:spPr>
          <p:txBody>
            <a:bodyPr anchor="ctr" rtlCol="false" tIns="50800" lIns="50800" bIns="50800" rIns="50800"/>
            <a:lstStyle/>
            <a:p>
              <a:pPr algn="ctr">
                <a:lnSpc>
                  <a:spcPts val="2825"/>
                </a:lnSpc>
              </a:pPr>
            </a:p>
          </p:txBody>
        </p:sp>
      </p:grpSp>
      <p:sp>
        <p:nvSpPr>
          <p:cNvPr name="AutoShape 18" id="18"/>
          <p:cNvSpPr/>
          <p:nvPr/>
        </p:nvSpPr>
        <p:spPr>
          <a:xfrm>
            <a:off x="1011314" y="3096071"/>
            <a:ext cx="16230600" cy="0"/>
          </a:xfrm>
          <a:prstGeom prst="line">
            <a:avLst/>
          </a:prstGeom>
          <a:ln cap="flat" w="19050">
            <a:solidFill>
              <a:srgbClr val="363178"/>
            </a:solidFill>
            <a:prstDash val="solid"/>
            <a:headEnd type="none" len="sm" w="sm"/>
            <a:tailEnd type="none" len="sm" w="sm"/>
          </a:ln>
        </p:spPr>
      </p:sp>
      <p:grpSp>
        <p:nvGrpSpPr>
          <p:cNvPr name="Group 19" id="19"/>
          <p:cNvGrpSpPr/>
          <p:nvPr/>
        </p:nvGrpSpPr>
        <p:grpSpPr>
          <a:xfrm rot="0">
            <a:off x="2068903" y="2591223"/>
            <a:ext cx="1061564" cy="106156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64EC"/>
            </a:solidFill>
            <a:ln w="19050" cap="sq">
              <a:solidFill>
                <a:srgbClr val="363178"/>
              </a:solidFill>
              <a:prstDash val="solid"/>
              <a:miter/>
            </a:ln>
          </p:spPr>
        </p:sp>
        <p:sp>
          <p:nvSpPr>
            <p:cNvPr name="TextBox 21" id="21"/>
            <p:cNvSpPr txBox="true"/>
            <p:nvPr/>
          </p:nvSpPr>
          <p:spPr>
            <a:xfrm>
              <a:off x="76200" y="95250"/>
              <a:ext cx="660400" cy="641350"/>
            </a:xfrm>
            <a:prstGeom prst="rect">
              <a:avLst/>
            </a:prstGeom>
          </p:spPr>
          <p:txBody>
            <a:bodyPr anchor="ctr" rtlCol="false" tIns="50800" lIns="50800" bIns="50800" rIns="50800"/>
            <a:lstStyle/>
            <a:p>
              <a:pPr algn="ctr">
                <a:lnSpc>
                  <a:spcPts val="2078"/>
                </a:lnSpc>
              </a:pPr>
            </a:p>
          </p:txBody>
        </p:sp>
      </p:grpSp>
      <p:grpSp>
        <p:nvGrpSpPr>
          <p:cNvPr name="Group 22" id="22"/>
          <p:cNvGrpSpPr/>
          <p:nvPr/>
        </p:nvGrpSpPr>
        <p:grpSpPr>
          <a:xfrm rot="0">
            <a:off x="5323675" y="2591223"/>
            <a:ext cx="1061564" cy="106156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3EC90"/>
            </a:solidFill>
            <a:ln w="19050" cap="sq">
              <a:solidFill>
                <a:srgbClr val="363178"/>
              </a:solidFill>
              <a:prstDash val="solid"/>
              <a:miter/>
            </a:ln>
          </p:spPr>
        </p:sp>
        <p:sp>
          <p:nvSpPr>
            <p:cNvPr name="TextBox 24" id="24"/>
            <p:cNvSpPr txBox="true"/>
            <p:nvPr/>
          </p:nvSpPr>
          <p:spPr>
            <a:xfrm>
              <a:off x="76200" y="95250"/>
              <a:ext cx="660400" cy="641350"/>
            </a:xfrm>
            <a:prstGeom prst="rect">
              <a:avLst/>
            </a:prstGeom>
          </p:spPr>
          <p:txBody>
            <a:bodyPr anchor="ctr" rtlCol="false" tIns="50800" lIns="50800" bIns="50800" rIns="50800"/>
            <a:lstStyle/>
            <a:p>
              <a:pPr algn="ctr">
                <a:lnSpc>
                  <a:spcPts val="2078"/>
                </a:lnSpc>
              </a:pPr>
            </a:p>
          </p:txBody>
        </p:sp>
      </p:grpSp>
      <p:sp>
        <p:nvSpPr>
          <p:cNvPr name="Freeform 25" id="25"/>
          <p:cNvSpPr/>
          <p:nvPr/>
        </p:nvSpPr>
        <p:spPr>
          <a:xfrm flipH="false" flipV="false" rot="0">
            <a:off x="2237892" y="8699639"/>
            <a:ext cx="558661" cy="558661"/>
          </a:xfrm>
          <a:custGeom>
            <a:avLst/>
            <a:gdLst/>
            <a:ahLst/>
            <a:cxnLst/>
            <a:rect r="r" b="b" t="t" l="l"/>
            <a:pathLst>
              <a:path h="558661" w="558661">
                <a:moveTo>
                  <a:pt x="0" y="0"/>
                </a:moveTo>
                <a:lnTo>
                  <a:pt x="558661" y="0"/>
                </a:lnTo>
                <a:lnTo>
                  <a:pt x="558661" y="558661"/>
                </a:lnTo>
                <a:lnTo>
                  <a:pt x="0" y="55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5544556" y="8699639"/>
            <a:ext cx="558661" cy="558661"/>
          </a:xfrm>
          <a:custGeom>
            <a:avLst/>
            <a:gdLst/>
            <a:ahLst/>
            <a:cxnLst/>
            <a:rect r="r" b="b" t="t" l="l"/>
            <a:pathLst>
              <a:path h="558661" w="558661">
                <a:moveTo>
                  <a:pt x="0" y="0"/>
                </a:moveTo>
                <a:lnTo>
                  <a:pt x="558660" y="0"/>
                </a:lnTo>
                <a:lnTo>
                  <a:pt x="558660" y="558661"/>
                </a:lnTo>
                <a:lnTo>
                  <a:pt x="0" y="55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0">
            <a:off x="7617723" y="4626434"/>
            <a:ext cx="2969471" cy="4352536"/>
            <a:chOff x="0" y="0"/>
            <a:chExt cx="858051" cy="1257698"/>
          </a:xfrm>
        </p:grpSpPr>
        <p:sp>
          <p:nvSpPr>
            <p:cNvPr name="Freeform 28" id="28"/>
            <p:cNvSpPr/>
            <p:nvPr/>
          </p:nvSpPr>
          <p:spPr>
            <a:xfrm flipH="false" flipV="false" rot="0">
              <a:off x="0" y="0"/>
              <a:ext cx="858051" cy="1257698"/>
            </a:xfrm>
            <a:custGeom>
              <a:avLst/>
              <a:gdLst/>
              <a:ahLst/>
              <a:cxnLst/>
              <a:rect r="r" b="b" t="t" l="l"/>
              <a:pathLst>
                <a:path h="1257698" w="858051">
                  <a:moveTo>
                    <a:pt x="39108" y="0"/>
                  </a:moveTo>
                  <a:lnTo>
                    <a:pt x="818943" y="0"/>
                  </a:lnTo>
                  <a:cubicBezTo>
                    <a:pt x="829315" y="0"/>
                    <a:pt x="839262" y="4120"/>
                    <a:pt x="846596" y="11454"/>
                  </a:cubicBezTo>
                  <a:cubicBezTo>
                    <a:pt x="853930" y="18788"/>
                    <a:pt x="858051" y="28736"/>
                    <a:pt x="858051" y="39108"/>
                  </a:cubicBezTo>
                  <a:lnTo>
                    <a:pt x="858051" y="1218590"/>
                  </a:lnTo>
                  <a:cubicBezTo>
                    <a:pt x="858051" y="1240189"/>
                    <a:pt x="840542" y="1257698"/>
                    <a:pt x="818943" y="1257698"/>
                  </a:cubicBezTo>
                  <a:lnTo>
                    <a:pt x="39108" y="1257698"/>
                  </a:lnTo>
                  <a:cubicBezTo>
                    <a:pt x="17509" y="1257698"/>
                    <a:pt x="0" y="1240189"/>
                    <a:pt x="0" y="1218590"/>
                  </a:cubicBezTo>
                  <a:lnTo>
                    <a:pt x="0" y="39108"/>
                  </a:lnTo>
                  <a:cubicBezTo>
                    <a:pt x="0" y="17509"/>
                    <a:pt x="17509" y="0"/>
                    <a:pt x="39108" y="0"/>
                  </a:cubicBezTo>
                  <a:close/>
                </a:path>
              </a:pathLst>
            </a:custGeom>
            <a:solidFill>
              <a:srgbClr val="000000">
                <a:alpha val="0"/>
              </a:srgbClr>
            </a:solidFill>
            <a:ln w="9525" cap="sq">
              <a:solidFill>
                <a:srgbClr val="363178"/>
              </a:solidFill>
              <a:prstDash val="solid"/>
              <a:miter/>
            </a:ln>
          </p:spPr>
        </p:sp>
        <p:sp>
          <p:nvSpPr>
            <p:cNvPr name="TextBox 29" id="29"/>
            <p:cNvSpPr txBox="true"/>
            <p:nvPr/>
          </p:nvSpPr>
          <p:spPr>
            <a:xfrm>
              <a:off x="0" y="19050"/>
              <a:ext cx="858051" cy="1238648"/>
            </a:xfrm>
            <a:prstGeom prst="rect">
              <a:avLst/>
            </a:prstGeom>
          </p:spPr>
          <p:txBody>
            <a:bodyPr anchor="ctr" rtlCol="false" tIns="50800" lIns="50800" bIns="50800" rIns="50800"/>
            <a:lstStyle/>
            <a:p>
              <a:pPr algn="ctr">
                <a:lnSpc>
                  <a:spcPts val="2280"/>
                </a:lnSpc>
              </a:pPr>
            </a:p>
          </p:txBody>
        </p:sp>
      </p:grpSp>
      <p:grpSp>
        <p:nvGrpSpPr>
          <p:cNvPr name="Group 30" id="30"/>
          <p:cNvGrpSpPr/>
          <p:nvPr/>
        </p:nvGrpSpPr>
        <p:grpSpPr>
          <a:xfrm rot="0">
            <a:off x="8035783" y="4054494"/>
            <a:ext cx="1981966" cy="806701"/>
            <a:chOff x="0" y="0"/>
            <a:chExt cx="572704" cy="233102"/>
          </a:xfrm>
        </p:grpSpPr>
        <p:sp>
          <p:nvSpPr>
            <p:cNvPr name="Freeform 31" id="31"/>
            <p:cNvSpPr/>
            <p:nvPr/>
          </p:nvSpPr>
          <p:spPr>
            <a:xfrm flipH="false" flipV="false" rot="0">
              <a:off x="0" y="0"/>
              <a:ext cx="572704" cy="233102"/>
            </a:xfrm>
            <a:custGeom>
              <a:avLst/>
              <a:gdLst/>
              <a:ahLst/>
              <a:cxnLst/>
              <a:rect r="r" b="b" t="t" l="l"/>
              <a:pathLst>
                <a:path h="233102" w="572704">
                  <a:moveTo>
                    <a:pt x="70311" y="0"/>
                  </a:moveTo>
                  <a:lnTo>
                    <a:pt x="502392" y="0"/>
                  </a:lnTo>
                  <a:cubicBezTo>
                    <a:pt x="541224" y="0"/>
                    <a:pt x="572704" y="31479"/>
                    <a:pt x="572704" y="70311"/>
                  </a:cubicBezTo>
                  <a:lnTo>
                    <a:pt x="572704" y="162791"/>
                  </a:lnTo>
                  <a:cubicBezTo>
                    <a:pt x="572704" y="201623"/>
                    <a:pt x="541224" y="233102"/>
                    <a:pt x="502392" y="233102"/>
                  </a:cubicBezTo>
                  <a:lnTo>
                    <a:pt x="70311" y="233102"/>
                  </a:lnTo>
                  <a:cubicBezTo>
                    <a:pt x="31479" y="233102"/>
                    <a:pt x="0" y="201623"/>
                    <a:pt x="0" y="162791"/>
                  </a:cubicBezTo>
                  <a:lnTo>
                    <a:pt x="0" y="70311"/>
                  </a:lnTo>
                  <a:cubicBezTo>
                    <a:pt x="0" y="31479"/>
                    <a:pt x="31479" y="0"/>
                    <a:pt x="70311" y="0"/>
                  </a:cubicBezTo>
                  <a:close/>
                </a:path>
              </a:pathLst>
            </a:custGeom>
            <a:solidFill>
              <a:srgbClr val="FFC158"/>
            </a:solidFill>
            <a:ln w="19050" cap="sq">
              <a:solidFill>
                <a:srgbClr val="363178"/>
              </a:solidFill>
              <a:prstDash val="solid"/>
              <a:miter/>
            </a:ln>
          </p:spPr>
        </p:sp>
        <p:sp>
          <p:nvSpPr>
            <p:cNvPr name="TextBox 32" id="32"/>
            <p:cNvSpPr txBox="true"/>
            <p:nvPr/>
          </p:nvSpPr>
          <p:spPr>
            <a:xfrm>
              <a:off x="0" y="-38100"/>
              <a:ext cx="572704" cy="271202"/>
            </a:xfrm>
            <a:prstGeom prst="rect">
              <a:avLst/>
            </a:prstGeom>
          </p:spPr>
          <p:txBody>
            <a:bodyPr anchor="ctr" rtlCol="false" tIns="50800" lIns="50800" bIns="50800" rIns="50800"/>
            <a:lstStyle/>
            <a:p>
              <a:pPr algn="ctr">
                <a:lnSpc>
                  <a:spcPts val="2825"/>
                </a:lnSpc>
              </a:pPr>
            </a:p>
          </p:txBody>
        </p:sp>
      </p:grpSp>
      <p:grpSp>
        <p:nvGrpSpPr>
          <p:cNvPr name="Group 33" id="33"/>
          <p:cNvGrpSpPr/>
          <p:nvPr/>
        </p:nvGrpSpPr>
        <p:grpSpPr>
          <a:xfrm rot="0">
            <a:off x="8578447" y="2591223"/>
            <a:ext cx="1061564" cy="106156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58"/>
            </a:solidFill>
            <a:ln w="19050" cap="sq">
              <a:solidFill>
                <a:srgbClr val="363178"/>
              </a:solidFill>
              <a:prstDash val="solid"/>
              <a:miter/>
            </a:ln>
          </p:spPr>
        </p:sp>
        <p:sp>
          <p:nvSpPr>
            <p:cNvPr name="TextBox 35" id="35"/>
            <p:cNvSpPr txBox="true"/>
            <p:nvPr/>
          </p:nvSpPr>
          <p:spPr>
            <a:xfrm>
              <a:off x="76200" y="95250"/>
              <a:ext cx="660400" cy="641350"/>
            </a:xfrm>
            <a:prstGeom prst="rect">
              <a:avLst/>
            </a:prstGeom>
          </p:spPr>
          <p:txBody>
            <a:bodyPr anchor="ctr" rtlCol="false" tIns="50800" lIns="50800" bIns="50800" rIns="50800"/>
            <a:lstStyle/>
            <a:p>
              <a:pPr algn="ctr">
                <a:lnSpc>
                  <a:spcPts val="2078"/>
                </a:lnSpc>
              </a:pPr>
            </a:p>
          </p:txBody>
        </p:sp>
      </p:grpSp>
      <p:sp>
        <p:nvSpPr>
          <p:cNvPr name="Freeform 36" id="36"/>
          <p:cNvSpPr/>
          <p:nvPr/>
        </p:nvSpPr>
        <p:spPr>
          <a:xfrm flipH="false" flipV="false" rot="0">
            <a:off x="8750419" y="8699639"/>
            <a:ext cx="558661" cy="558661"/>
          </a:xfrm>
          <a:custGeom>
            <a:avLst/>
            <a:gdLst/>
            <a:ahLst/>
            <a:cxnLst/>
            <a:rect r="r" b="b" t="t" l="l"/>
            <a:pathLst>
              <a:path h="558661" w="558661">
                <a:moveTo>
                  <a:pt x="0" y="0"/>
                </a:moveTo>
                <a:lnTo>
                  <a:pt x="558660" y="0"/>
                </a:lnTo>
                <a:lnTo>
                  <a:pt x="558660" y="558661"/>
                </a:lnTo>
                <a:lnTo>
                  <a:pt x="0" y="55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7" id="37"/>
          <p:cNvGrpSpPr/>
          <p:nvPr/>
        </p:nvGrpSpPr>
        <p:grpSpPr>
          <a:xfrm rot="0">
            <a:off x="10806269" y="4626434"/>
            <a:ext cx="2991546" cy="4352536"/>
            <a:chOff x="0" y="0"/>
            <a:chExt cx="864430" cy="1257698"/>
          </a:xfrm>
        </p:grpSpPr>
        <p:sp>
          <p:nvSpPr>
            <p:cNvPr name="Freeform 38" id="38"/>
            <p:cNvSpPr/>
            <p:nvPr/>
          </p:nvSpPr>
          <p:spPr>
            <a:xfrm flipH="false" flipV="false" rot="0">
              <a:off x="0" y="0"/>
              <a:ext cx="864430" cy="1257698"/>
            </a:xfrm>
            <a:custGeom>
              <a:avLst/>
              <a:gdLst/>
              <a:ahLst/>
              <a:cxnLst/>
              <a:rect r="r" b="b" t="t" l="l"/>
              <a:pathLst>
                <a:path h="1257698" w="864430">
                  <a:moveTo>
                    <a:pt x="38819" y="0"/>
                  </a:moveTo>
                  <a:lnTo>
                    <a:pt x="825611" y="0"/>
                  </a:lnTo>
                  <a:cubicBezTo>
                    <a:pt x="835906" y="0"/>
                    <a:pt x="845780" y="4090"/>
                    <a:pt x="853060" y="11370"/>
                  </a:cubicBezTo>
                  <a:cubicBezTo>
                    <a:pt x="860340" y="18650"/>
                    <a:pt x="864430" y="28524"/>
                    <a:pt x="864430" y="38819"/>
                  </a:cubicBezTo>
                  <a:lnTo>
                    <a:pt x="864430" y="1218879"/>
                  </a:lnTo>
                  <a:cubicBezTo>
                    <a:pt x="864430" y="1229174"/>
                    <a:pt x="860340" y="1239048"/>
                    <a:pt x="853060" y="1246328"/>
                  </a:cubicBezTo>
                  <a:cubicBezTo>
                    <a:pt x="845780" y="1253608"/>
                    <a:pt x="835906" y="1257698"/>
                    <a:pt x="825611" y="1257698"/>
                  </a:cubicBezTo>
                  <a:lnTo>
                    <a:pt x="38819" y="1257698"/>
                  </a:lnTo>
                  <a:cubicBezTo>
                    <a:pt x="28524" y="1257698"/>
                    <a:pt x="18650" y="1253608"/>
                    <a:pt x="11370" y="1246328"/>
                  </a:cubicBezTo>
                  <a:cubicBezTo>
                    <a:pt x="4090" y="1239048"/>
                    <a:pt x="0" y="1229174"/>
                    <a:pt x="0" y="1218879"/>
                  </a:cubicBezTo>
                  <a:lnTo>
                    <a:pt x="0" y="38819"/>
                  </a:lnTo>
                  <a:cubicBezTo>
                    <a:pt x="0" y="28524"/>
                    <a:pt x="4090" y="18650"/>
                    <a:pt x="11370" y="11370"/>
                  </a:cubicBezTo>
                  <a:cubicBezTo>
                    <a:pt x="18650" y="4090"/>
                    <a:pt x="28524" y="0"/>
                    <a:pt x="38819" y="0"/>
                  </a:cubicBezTo>
                  <a:close/>
                </a:path>
              </a:pathLst>
            </a:custGeom>
            <a:solidFill>
              <a:srgbClr val="000000">
                <a:alpha val="0"/>
              </a:srgbClr>
            </a:solidFill>
            <a:ln w="9525" cap="sq">
              <a:solidFill>
                <a:srgbClr val="363178"/>
              </a:solidFill>
              <a:prstDash val="solid"/>
              <a:miter/>
            </a:ln>
          </p:spPr>
        </p:sp>
        <p:sp>
          <p:nvSpPr>
            <p:cNvPr name="TextBox 39" id="39"/>
            <p:cNvSpPr txBox="true"/>
            <p:nvPr/>
          </p:nvSpPr>
          <p:spPr>
            <a:xfrm>
              <a:off x="0" y="19050"/>
              <a:ext cx="864430" cy="1238648"/>
            </a:xfrm>
            <a:prstGeom prst="rect">
              <a:avLst/>
            </a:prstGeom>
          </p:spPr>
          <p:txBody>
            <a:bodyPr anchor="ctr" rtlCol="false" tIns="50800" lIns="50800" bIns="50800" rIns="50800"/>
            <a:lstStyle/>
            <a:p>
              <a:pPr algn="ctr">
                <a:lnSpc>
                  <a:spcPts val="2280"/>
                </a:lnSpc>
              </a:pPr>
            </a:p>
          </p:txBody>
        </p:sp>
      </p:grpSp>
      <p:grpSp>
        <p:nvGrpSpPr>
          <p:cNvPr name="Group 40" id="40"/>
          <p:cNvGrpSpPr/>
          <p:nvPr/>
        </p:nvGrpSpPr>
        <p:grpSpPr>
          <a:xfrm rot="0">
            <a:off x="11290555" y="4054494"/>
            <a:ext cx="1981966" cy="806701"/>
            <a:chOff x="0" y="0"/>
            <a:chExt cx="572704" cy="233102"/>
          </a:xfrm>
        </p:grpSpPr>
        <p:sp>
          <p:nvSpPr>
            <p:cNvPr name="Freeform 41" id="41"/>
            <p:cNvSpPr/>
            <p:nvPr/>
          </p:nvSpPr>
          <p:spPr>
            <a:xfrm flipH="false" flipV="false" rot="0">
              <a:off x="0" y="0"/>
              <a:ext cx="572704" cy="233102"/>
            </a:xfrm>
            <a:custGeom>
              <a:avLst/>
              <a:gdLst/>
              <a:ahLst/>
              <a:cxnLst/>
              <a:rect r="r" b="b" t="t" l="l"/>
              <a:pathLst>
                <a:path h="233102" w="572704">
                  <a:moveTo>
                    <a:pt x="70311" y="0"/>
                  </a:moveTo>
                  <a:lnTo>
                    <a:pt x="502392" y="0"/>
                  </a:lnTo>
                  <a:cubicBezTo>
                    <a:pt x="541224" y="0"/>
                    <a:pt x="572704" y="31479"/>
                    <a:pt x="572704" y="70311"/>
                  </a:cubicBezTo>
                  <a:lnTo>
                    <a:pt x="572704" y="162791"/>
                  </a:lnTo>
                  <a:cubicBezTo>
                    <a:pt x="572704" y="201623"/>
                    <a:pt x="541224" y="233102"/>
                    <a:pt x="502392" y="233102"/>
                  </a:cubicBezTo>
                  <a:lnTo>
                    <a:pt x="70311" y="233102"/>
                  </a:lnTo>
                  <a:cubicBezTo>
                    <a:pt x="31479" y="233102"/>
                    <a:pt x="0" y="201623"/>
                    <a:pt x="0" y="162791"/>
                  </a:cubicBezTo>
                  <a:lnTo>
                    <a:pt x="0" y="70311"/>
                  </a:lnTo>
                  <a:cubicBezTo>
                    <a:pt x="0" y="31479"/>
                    <a:pt x="31479" y="0"/>
                    <a:pt x="70311" y="0"/>
                  </a:cubicBezTo>
                  <a:close/>
                </a:path>
              </a:pathLst>
            </a:custGeom>
            <a:solidFill>
              <a:srgbClr val="EE6363"/>
            </a:solidFill>
            <a:ln w="19050" cap="sq">
              <a:solidFill>
                <a:srgbClr val="363178"/>
              </a:solidFill>
              <a:prstDash val="solid"/>
              <a:miter/>
            </a:ln>
          </p:spPr>
        </p:sp>
        <p:sp>
          <p:nvSpPr>
            <p:cNvPr name="TextBox 42" id="42"/>
            <p:cNvSpPr txBox="true"/>
            <p:nvPr/>
          </p:nvSpPr>
          <p:spPr>
            <a:xfrm>
              <a:off x="0" y="-38100"/>
              <a:ext cx="572704" cy="271202"/>
            </a:xfrm>
            <a:prstGeom prst="rect">
              <a:avLst/>
            </a:prstGeom>
          </p:spPr>
          <p:txBody>
            <a:bodyPr anchor="ctr" rtlCol="false" tIns="50800" lIns="50800" bIns="50800" rIns="50800"/>
            <a:lstStyle/>
            <a:p>
              <a:pPr algn="ctr">
                <a:lnSpc>
                  <a:spcPts val="2825"/>
                </a:lnSpc>
              </a:pPr>
            </a:p>
          </p:txBody>
        </p:sp>
      </p:grpSp>
      <p:grpSp>
        <p:nvGrpSpPr>
          <p:cNvPr name="Group 43" id="43"/>
          <p:cNvGrpSpPr/>
          <p:nvPr/>
        </p:nvGrpSpPr>
        <p:grpSpPr>
          <a:xfrm rot="0">
            <a:off x="11833218" y="2591223"/>
            <a:ext cx="1061564" cy="106156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363"/>
            </a:solidFill>
            <a:ln w="19050" cap="sq">
              <a:solidFill>
                <a:srgbClr val="363178"/>
              </a:solidFill>
              <a:prstDash val="solid"/>
              <a:miter/>
            </a:ln>
          </p:spPr>
        </p:sp>
        <p:sp>
          <p:nvSpPr>
            <p:cNvPr name="TextBox 45" id="45"/>
            <p:cNvSpPr txBox="true"/>
            <p:nvPr/>
          </p:nvSpPr>
          <p:spPr>
            <a:xfrm>
              <a:off x="76200" y="95250"/>
              <a:ext cx="660400" cy="641350"/>
            </a:xfrm>
            <a:prstGeom prst="rect">
              <a:avLst/>
            </a:prstGeom>
          </p:spPr>
          <p:txBody>
            <a:bodyPr anchor="ctr" rtlCol="false" tIns="50800" lIns="50800" bIns="50800" rIns="50800"/>
            <a:lstStyle/>
            <a:p>
              <a:pPr algn="ctr">
                <a:lnSpc>
                  <a:spcPts val="2078"/>
                </a:lnSpc>
              </a:pPr>
            </a:p>
          </p:txBody>
        </p:sp>
      </p:grpSp>
      <p:sp>
        <p:nvSpPr>
          <p:cNvPr name="Freeform 46" id="46"/>
          <p:cNvSpPr/>
          <p:nvPr/>
        </p:nvSpPr>
        <p:spPr>
          <a:xfrm flipH="false" flipV="false" rot="0">
            <a:off x="12005191" y="8693060"/>
            <a:ext cx="558661" cy="558661"/>
          </a:xfrm>
          <a:custGeom>
            <a:avLst/>
            <a:gdLst/>
            <a:ahLst/>
            <a:cxnLst/>
            <a:rect r="r" b="b" t="t" l="l"/>
            <a:pathLst>
              <a:path h="558661" w="558661">
                <a:moveTo>
                  <a:pt x="0" y="0"/>
                </a:moveTo>
                <a:lnTo>
                  <a:pt x="558660" y="0"/>
                </a:lnTo>
                <a:lnTo>
                  <a:pt x="558660" y="558661"/>
                </a:lnTo>
                <a:lnTo>
                  <a:pt x="0" y="55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7" id="47"/>
          <p:cNvGrpSpPr/>
          <p:nvPr/>
        </p:nvGrpSpPr>
        <p:grpSpPr>
          <a:xfrm rot="0">
            <a:off x="14016890" y="4626434"/>
            <a:ext cx="3242410" cy="4352536"/>
            <a:chOff x="0" y="0"/>
            <a:chExt cx="936918" cy="1257698"/>
          </a:xfrm>
        </p:grpSpPr>
        <p:sp>
          <p:nvSpPr>
            <p:cNvPr name="Freeform 48" id="48"/>
            <p:cNvSpPr/>
            <p:nvPr/>
          </p:nvSpPr>
          <p:spPr>
            <a:xfrm flipH="false" flipV="false" rot="0">
              <a:off x="0" y="0"/>
              <a:ext cx="936918" cy="1257698"/>
            </a:xfrm>
            <a:custGeom>
              <a:avLst/>
              <a:gdLst/>
              <a:ahLst/>
              <a:cxnLst/>
              <a:rect r="r" b="b" t="t" l="l"/>
              <a:pathLst>
                <a:path h="1257698" w="936918">
                  <a:moveTo>
                    <a:pt x="35816" y="0"/>
                  </a:moveTo>
                  <a:lnTo>
                    <a:pt x="901103" y="0"/>
                  </a:lnTo>
                  <a:cubicBezTo>
                    <a:pt x="910602" y="0"/>
                    <a:pt x="919711" y="3773"/>
                    <a:pt x="926428" y="10490"/>
                  </a:cubicBezTo>
                  <a:cubicBezTo>
                    <a:pt x="933145" y="17207"/>
                    <a:pt x="936918" y="26317"/>
                    <a:pt x="936918" y="35816"/>
                  </a:cubicBezTo>
                  <a:lnTo>
                    <a:pt x="936918" y="1221882"/>
                  </a:lnTo>
                  <a:cubicBezTo>
                    <a:pt x="936918" y="1231381"/>
                    <a:pt x="933145" y="1240491"/>
                    <a:pt x="926428" y="1247207"/>
                  </a:cubicBezTo>
                  <a:cubicBezTo>
                    <a:pt x="919711" y="1253924"/>
                    <a:pt x="910602" y="1257698"/>
                    <a:pt x="901103" y="1257698"/>
                  </a:cubicBezTo>
                  <a:lnTo>
                    <a:pt x="35816" y="1257698"/>
                  </a:lnTo>
                  <a:cubicBezTo>
                    <a:pt x="26317" y="1257698"/>
                    <a:pt x="17207" y="1253924"/>
                    <a:pt x="10490" y="1247207"/>
                  </a:cubicBezTo>
                  <a:cubicBezTo>
                    <a:pt x="3773" y="1240491"/>
                    <a:pt x="0" y="1231381"/>
                    <a:pt x="0" y="1221882"/>
                  </a:cubicBezTo>
                  <a:lnTo>
                    <a:pt x="0" y="35816"/>
                  </a:lnTo>
                  <a:cubicBezTo>
                    <a:pt x="0" y="26317"/>
                    <a:pt x="3773" y="17207"/>
                    <a:pt x="10490" y="10490"/>
                  </a:cubicBezTo>
                  <a:cubicBezTo>
                    <a:pt x="17207" y="3773"/>
                    <a:pt x="26317" y="0"/>
                    <a:pt x="35816" y="0"/>
                  </a:cubicBezTo>
                  <a:close/>
                </a:path>
              </a:pathLst>
            </a:custGeom>
            <a:solidFill>
              <a:srgbClr val="000000">
                <a:alpha val="0"/>
              </a:srgbClr>
            </a:solidFill>
            <a:ln w="9525" cap="sq">
              <a:solidFill>
                <a:srgbClr val="363178"/>
              </a:solidFill>
              <a:prstDash val="solid"/>
              <a:miter/>
            </a:ln>
          </p:spPr>
        </p:sp>
        <p:sp>
          <p:nvSpPr>
            <p:cNvPr name="TextBox 49" id="49"/>
            <p:cNvSpPr txBox="true"/>
            <p:nvPr/>
          </p:nvSpPr>
          <p:spPr>
            <a:xfrm>
              <a:off x="0" y="19050"/>
              <a:ext cx="936918" cy="1238648"/>
            </a:xfrm>
            <a:prstGeom prst="rect">
              <a:avLst/>
            </a:prstGeom>
          </p:spPr>
          <p:txBody>
            <a:bodyPr anchor="ctr" rtlCol="false" tIns="50800" lIns="50800" bIns="50800" rIns="50800"/>
            <a:lstStyle/>
            <a:p>
              <a:pPr algn="ctr">
                <a:lnSpc>
                  <a:spcPts val="2280"/>
                </a:lnSpc>
              </a:pPr>
            </a:p>
          </p:txBody>
        </p:sp>
      </p:grpSp>
      <p:grpSp>
        <p:nvGrpSpPr>
          <p:cNvPr name="Group 50" id="50"/>
          <p:cNvGrpSpPr/>
          <p:nvPr/>
        </p:nvGrpSpPr>
        <p:grpSpPr>
          <a:xfrm rot="0">
            <a:off x="14545327" y="4054494"/>
            <a:ext cx="1981966" cy="806701"/>
            <a:chOff x="0" y="0"/>
            <a:chExt cx="572704" cy="233102"/>
          </a:xfrm>
        </p:grpSpPr>
        <p:sp>
          <p:nvSpPr>
            <p:cNvPr name="Freeform 51" id="51"/>
            <p:cNvSpPr/>
            <p:nvPr/>
          </p:nvSpPr>
          <p:spPr>
            <a:xfrm flipH="false" flipV="false" rot="0">
              <a:off x="0" y="0"/>
              <a:ext cx="572704" cy="233102"/>
            </a:xfrm>
            <a:custGeom>
              <a:avLst/>
              <a:gdLst/>
              <a:ahLst/>
              <a:cxnLst/>
              <a:rect r="r" b="b" t="t" l="l"/>
              <a:pathLst>
                <a:path h="233102" w="572704">
                  <a:moveTo>
                    <a:pt x="70311" y="0"/>
                  </a:moveTo>
                  <a:lnTo>
                    <a:pt x="502392" y="0"/>
                  </a:lnTo>
                  <a:cubicBezTo>
                    <a:pt x="541224" y="0"/>
                    <a:pt x="572704" y="31479"/>
                    <a:pt x="572704" y="70311"/>
                  </a:cubicBezTo>
                  <a:lnTo>
                    <a:pt x="572704" y="162791"/>
                  </a:lnTo>
                  <a:cubicBezTo>
                    <a:pt x="572704" y="201623"/>
                    <a:pt x="541224" y="233102"/>
                    <a:pt x="502392" y="233102"/>
                  </a:cubicBezTo>
                  <a:lnTo>
                    <a:pt x="70311" y="233102"/>
                  </a:lnTo>
                  <a:cubicBezTo>
                    <a:pt x="31479" y="233102"/>
                    <a:pt x="0" y="201623"/>
                    <a:pt x="0" y="162791"/>
                  </a:cubicBezTo>
                  <a:lnTo>
                    <a:pt x="0" y="70311"/>
                  </a:lnTo>
                  <a:cubicBezTo>
                    <a:pt x="0" y="31479"/>
                    <a:pt x="31479" y="0"/>
                    <a:pt x="70311" y="0"/>
                  </a:cubicBezTo>
                  <a:close/>
                </a:path>
              </a:pathLst>
            </a:custGeom>
            <a:solidFill>
              <a:srgbClr val="59D2EC"/>
            </a:solidFill>
            <a:ln w="19050" cap="sq">
              <a:solidFill>
                <a:srgbClr val="363178"/>
              </a:solidFill>
              <a:prstDash val="solid"/>
              <a:miter/>
            </a:ln>
          </p:spPr>
        </p:sp>
        <p:sp>
          <p:nvSpPr>
            <p:cNvPr name="TextBox 52" id="52"/>
            <p:cNvSpPr txBox="true"/>
            <p:nvPr/>
          </p:nvSpPr>
          <p:spPr>
            <a:xfrm>
              <a:off x="0" y="-38100"/>
              <a:ext cx="572704" cy="271202"/>
            </a:xfrm>
            <a:prstGeom prst="rect">
              <a:avLst/>
            </a:prstGeom>
          </p:spPr>
          <p:txBody>
            <a:bodyPr anchor="ctr" rtlCol="false" tIns="50800" lIns="50800" bIns="50800" rIns="50800"/>
            <a:lstStyle/>
            <a:p>
              <a:pPr algn="ctr">
                <a:lnSpc>
                  <a:spcPts val="2825"/>
                </a:lnSpc>
              </a:pPr>
            </a:p>
          </p:txBody>
        </p:sp>
      </p:grpSp>
      <p:grpSp>
        <p:nvGrpSpPr>
          <p:cNvPr name="Group 53" id="53"/>
          <p:cNvGrpSpPr/>
          <p:nvPr/>
        </p:nvGrpSpPr>
        <p:grpSpPr>
          <a:xfrm rot="0">
            <a:off x="15087990" y="2591223"/>
            <a:ext cx="1061564" cy="1061564"/>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D2EC"/>
            </a:solidFill>
            <a:ln w="19050" cap="sq">
              <a:solidFill>
                <a:srgbClr val="363178"/>
              </a:solidFill>
              <a:prstDash val="solid"/>
              <a:miter/>
            </a:ln>
          </p:spPr>
        </p:sp>
        <p:sp>
          <p:nvSpPr>
            <p:cNvPr name="TextBox 55" id="55"/>
            <p:cNvSpPr txBox="true"/>
            <p:nvPr/>
          </p:nvSpPr>
          <p:spPr>
            <a:xfrm>
              <a:off x="76200" y="95250"/>
              <a:ext cx="660400" cy="641350"/>
            </a:xfrm>
            <a:prstGeom prst="rect">
              <a:avLst/>
            </a:prstGeom>
          </p:spPr>
          <p:txBody>
            <a:bodyPr anchor="ctr" rtlCol="false" tIns="50800" lIns="50800" bIns="50800" rIns="50800"/>
            <a:lstStyle/>
            <a:p>
              <a:pPr algn="ctr">
                <a:lnSpc>
                  <a:spcPts val="2078"/>
                </a:lnSpc>
              </a:pPr>
            </a:p>
          </p:txBody>
        </p:sp>
      </p:grpSp>
      <p:sp>
        <p:nvSpPr>
          <p:cNvPr name="Freeform 56" id="56"/>
          <p:cNvSpPr/>
          <p:nvPr/>
        </p:nvSpPr>
        <p:spPr>
          <a:xfrm flipH="false" flipV="false" rot="0">
            <a:off x="15331518" y="8693060"/>
            <a:ext cx="558661" cy="558661"/>
          </a:xfrm>
          <a:custGeom>
            <a:avLst/>
            <a:gdLst/>
            <a:ahLst/>
            <a:cxnLst/>
            <a:rect r="r" b="b" t="t" l="l"/>
            <a:pathLst>
              <a:path h="558661" w="558661">
                <a:moveTo>
                  <a:pt x="0" y="0"/>
                </a:moveTo>
                <a:lnTo>
                  <a:pt x="558660" y="0"/>
                </a:lnTo>
                <a:lnTo>
                  <a:pt x="558660" y="558661"/>
                </a:lnTo>
                <a:lnTo>
                  <a:pt x="0" y="55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7" id="57"/>
          <p:cNvSpPr/>
          <p:nvPr/>
        </p:nvSpPr>
        <p:spPr>
          <a:xfrm flipH="false" flipV="false" rot="0">
            <a:off x="5544556" y="2795695"/>
            <a:ext cx="619802" cy="619802"/>
          </a:xfrm>
          <a:custGeom>
            <a:avLst/>
            <a:gdLst/>
            <a:ahLst/>
            <a:cxnLst/>
            <a:rect r="r" b="b" t="t" l="l"/>
            <a:pathLst>
              <a:path h="619802" w="619802">
                <a:moveTo>
                  <a:pt x="0" y="0"/>
                </a:moveTo>
                <a:lnTo>
                  <a:pt x="619802" y="0"/>
                </a:lnTo>
                <a:lnTo>
                  <a:pt x="619802" y="619802"/>
                </a:lnTo>
                <a:lnTo>
                  <a:pt x="0" y="619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8" id="58"/>
          <p:cNvSpPr/>
          <p:nvPr/>
        </p:nvSpPr>
        <p:spPr>
          <a:xfrm flipH="false" flipV="false" rot="0">
            <a:off x="2320355" y="2842674"/>
            <a:ext cx="558661" cy="558661"/>
          </a:xfrm>
          <a:custGeom>
            <a:avLst/>
            <a:gdLst/>
            <a:ahLst/>
            <a:cxnLst/>
            <a:rect r="r" b="b" t="t" l="l"/>
            <a:pathLst>
              <a:path h="558661" w="558661">
                <a:moveTo>
                  <a:pt x="0" y="0"/>
                </a:moveTo>
                <a:lnTo>
                  <a:pt x="558660" y="0"/>
                </a:lnTo>
                <a:lnTo>
                  <a:pt x="558660" y="558661"/>
                </a:lnTo>
                <a:lnTo>
                  <a:pt x="0" y="55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9" id="59"/>
          <p:cNvSpPr/>
          <p:nvPr/>
        </p:nvSpPr>
        <p:spPr>
          <a:xfrm flipH="false" flipV="false" rot="0">
            <a:off x="8839837" y="2836204"/>
            <a:ext cx="538782" cy="538782"/>
          </a:xfrm>
          <a:custGeom>
            <a:avLst/>
            <a:gdLst/>
            <a:ahLst/>
            <a:cxnLst/>
            <a:rect r="r" b="b" t="t" l="l"/>
            <a:pathLst>
              <a:path h="538782" w="538782">
                <a:moveTo>
                  <a:pt x="0" y="0"/>
                </a:moveTo>
                <a:lnTo>
                  <a:pt x="538783" y="0"/>
                </a:lnTo>
                <a:lnTo>
                  <a:pt x="538783" y="538783"/>
                </a:lnTo>
                <a:lnTo>
                  <a:pt x="0" y="538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0" id="60"/>
          <p:cNvSpPr/>
          <p:nvPr/>
        </p:nvSpPr>
        <p:spPr>
          <a:xfrm flipH="false" flipV="false" rot="0">
            <a:off x="12049835" y="2830840"/>
            <a:ext cx="573190" cy="530461"/>
          </a:xfrm>
          <a:custGeom>
            <a:avLst/>
            <a:gdLst/>
            <a:ahLst/>
            <a:cxnLst/>
            <a:rect r="r" b="b" t="t" l="l"/>
            <a:pathLst>
              <a:path h="530461" w="573190">
                <a:moveTo>
                  <a:pt x="0" y="0"/>
                </a:moveTo>
                <a:lnTo>
                  <a:pt x="573190" y="0"/>
                </a:lnTo>
                <a:lnTo>
                  <a:pt x="573190" y="530461"/>
                </a:lnTo>
                <a:lnTo>
                  <a:pt x="0" y="530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1" id="61"/>
          <p:cNvSpPr/>
          <p:nvPr/>
        </p:nvSpPr>
        <p:spPr>
          <a:xfrm flipH="false" flipV="false" rot="0">
            <a:off x="15314132" y="2795695"/>
            <a:ext cx="619802" cy="619802"/>
          </a:xfrm>
          <a:custGeom>
            <a:avLst/>
            <a:gdLst/>
            <a:ahLst/>
            <a:cxnLst/>
            <a:rect r="r" b="b" t="t" l="l"/>
            <a:pathLst>
              <a:path h="619802" w="619802">
                <a:moveTo>
                  <a:pt x="0" y="0"/>
                </a:moveTo>
                <a:lnTo>
                  <a:pt x="619802" y="0"/>
                </a:lnTo>
                <a:lnTo>
                  <a:pt x="619802" y="619802"/>
                </a:lnTo>
                <a:lnTo>
                  <a:pt x="0" y="6198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62" id="62"/>
          <p:cNvSpPr txBox="true"/>
          <p:nvPr/>
        </p:nvSpPr>
        <p:spPr>
          <a:xfrm rot="0">
            <a:off x="1161152" y="5174700"/>
            <a:ext cx="2796079" cy="2669889"/>
          </a:xfrm>
          <a:prstGeom prst="rect">
            <a:avLst/>
          </a:prstGeom>
        </p:spPr>
        <p:txBody>
          <a:bodyPr anchor="t" rtlCol="false" tIns="0" lIns="0" bIns="0" rIns="0">
            <a:spAutoFit/>
          </a:bodyPr>
          <a:lstStyle/>
          <a:p>
            <a:pPr algn="ctr">
              <a:lnSpc>
                <a:spcPts val="2389"/>
              </a:lnSpc>
            </a:pPr>
            <a:r>
              <a:rPr lang="en-US" sz="2114">
                <a:solidFill>
                  <a:srgbClr val="FFFFFF"/>
                </a:solidFill>
                <a:latin typeface="DM Sans"/>
                <a:ea typeface="DM Sans"/>
                <a:cs typeface="DM Sans"/>
                <a:sym typeface="DM Sans"/>
              </a:rPr>
              <a:t>Completed ingestion of booking, customer, and room data, performed cleaning and transformation, and designed a validated star schema with relationships.</a:t>
            </a:r>
          </a:p>
          <a:p>
            <a:pPr algn="ctr">
              <a:lnSpc>
                <a:spcPts val="2389"/>
              </a:lnSpc>
            </a:pPr>
          </a:p>
        </p:txBody>
      </p:sp>
      <p:sp>
        <p:nvSpPr>
          <p:cNvPr name="TextBox 63" id="63"/>
          <p:cNvSpPr txBox="true"/>
          <p:nvPr/>
        </p:nvSpPr>
        <p:spPr>
          <a:xfrm rot="0">
            <a:off x="4473245" y="5153025"/>
            <a:ext cx="2769640" cy="3257258"/>
          </a:xfrm>
          <a:prstGeom prst="rect">
            <a:avLst/>
          </a:prstGeom>
        </p:spPr>
        <p:txBody>
          <a:bodyPr anchor="t" rtlCol="false" tIns="0" lIns="0" bIns="0" rIns="0">
            <a:spAutoFit/>
          </a:bodyPr>
          <a:lstStyle/>
          <a:p>
            <a:pPr algn="ctr">
              <a:lnSpc>
                <a:spcPts val="2384"/>
              </a:lnSpc>
            </a:pPr>
            <a:r>
              <a:rPr lang="en-US" sz="2109">
                <a:solidFill>
                  <a:srgbClr val="FFFFFF"/>
                </a:solidFill>
                <a:latin typeface="DM Sans"/>
                <a:ea typeface="DM Sans"/>
                <a:cs typeface="DM Sans"/>
                <a:sym typeface="DM Sans"/>
              </a:rPr>
              <a:t>Developed KPI measures (Occupancy %, ADR, RevPAR), created interactive dashboards, and visualized performance trends across time, location, and booking sources.</a:t>
            </a:r>
          </a:p>
          <a:p>
            <a:pPr algn="ctr">
              <a:lnSpc>
                <a:spcPts val="2384"/>
              </a:lnSpc>
            </a:pPr>
          </a:p>
        </p:txBody>
      </p:sp>
      <p:sp>
        <p:nvSpPr>
          <p:cNvPr name="TextBox 64" id="64"/>
          <p:cNvSpPr txBox="true"/>
          <p:nvPr/>
        </p:nvSpPr>
        <p:spPr>
          <a:xfrm rot="0">
            <a:off x="7770123" y="5153025"/>
            <a:ext cx="2592647" cy="2666708"/>
          </a:xfrm>
          <a:prstGeom prst="rect">
            <a:avLst/>
          </a:prstGeom>
        </p:spPr>
        <p:txBody>
          <a:bodyPr anchor="t" rtlCol="false" tIns="0" lIns="0" bIns="0" rIns="0">
            <a:spAutoFit/>
          </a:bodyPr>
          <a:lstStyle/>
          <a:p>
            <a:pPr algn="ctr">
              <a:lnSpc>
                <a:spcPts val="2384"/>
              </a:lnSpc>
            </a:pPr>
            <a:r>
              <a:rPr lang="en-US" sz="2109">
                <a:solidFill>
                  <a:srgbClr val="FFFFFF"/>
                </a:solidFill>
                <a:latin typeface="DM Sans"/>
                <a:ea typeface="DM Sans"/>
                <a:cs typeface="DM Sans"/>
                <a:sym typeface="DM Sans"/>
              </a:rPr>
              <a:t>Analyzed guest profiles by nationality, booking channels, and stay duration, and segmented customers into first-timers, loyal guests, and high spenders.</a:t>
            </a:r>
          </a:p>
        </p:txBody>
      </p:sp>
      <p:sp>
        <p:nvSpPr>
          <p:cNvPr name="TextBox 65" id="65"/>
          <p:cNvSpPr txBox="true"/>
          <p:nvPr/>
        </p:nvSpPr>
        <p:spPr>
          <a:xfrm rot="0">
            <a:off x="10949144" y="5153025"/>
            <a:ext cx="2639950" cy="2961983"/>
          </a:xfrm>
          <a:prstGeom prst="rect">
            <a:avLst/>
          </a:prstGeom>
        </p:spPr>
        <p:txBody>
          <a:bodyPr anchor="t" rtlCol="false" tIns="0" lIns="0" bIns="0" rIns="0">
            <a:spAutoFit/>
          </a:bodyPr>
          <a:lstStyle/>
          <a:p>
            <a:pPr algn="ctr">
              <a:lnSpc>
                <a:spcPts val="2384"/>
              </a:lnSpc>
            </a:pPr>
            <a:r>
              <a:rPr lang="en-US" sz="2109">
                <a:solidFill>
                  <a:srgbClr val="FFFFFF"/>
                </a:solidFill>
                <a:latin typeface="DM Sans"/>
                <a:ea typeface="DM Sans"/>
                <a:cs typeface="DM Sans"/>
                <a:sym typeface="DM Sans"/>
              </a:rPr>
              <a:t>Built forecasting visuals to predict occupancy and revenue, and analyzed cancellation rates, no-shows, and lead-time patterns affecting hotel performance.</a:t>
            </a:r>
          </a:p>
        </p:txBody>
      </p:sp>
      <p:sp>
        <p:nvSpPr>
          <p:cNvPr name="TextBox 66" id="66"/>
          <p:cNvSpPr txBox="true"/>
          <p:nvPr/>
        </p:nvSpPr>
        <p:spPr>
          <a:xfrm rot="0">
            <a:off x="14321690" y="5174700"/>
            <a:ext cx="2742928" cy="2666708"/>
          </a:xfrm>
          <a:prstGeom prst="rect">
            <a:avLst/>
          </a:prstGeom>
        </p:spPr>
        <p:txBody>
          <a:bodyPr anchor="t" rtlCol="false" tIns="0" lIns="0" bIns="0" rIns="0">
            <a:spAutoFit/>
          </a:bodyPr>
          <a:lstStyle/>
          <a:p>
            <a:pPr algn="ctr">
              <a:lnSpc>
                <a:spcPts val="2384"/>
              </a:lnSpc>
            </a:pPr>
            <a:r>
              <a:rPr lang="en-US" sz="2109">
                <a:solidFill>
                  <a:srgbClr val="FFFFFF"/>
                </a:solidFill>
                <a:latin typeface="DM Sans"/>
                <a:ea typeface="DM Sans"/>
                <a:cs typeface="DM Sans"/>
                <a:sym typeface="DM Sans"/>
              </a:rPr>
              <a:t>Designed a strategic dashboard highlighting pricing tiers, seasonal demand, and upsell opportunities, delivering actionable insights for data-driven decisions.</a:t>
            </a:r>
          </a:p>
        </p:txBody>
      </p:sp>
      <p:sp>
        <p:nvSpPr>
          <p:cNvPr name="TextBox 67" id="67"/>
          <p:cNvSpPr txBox="true"/>
          <p:nvPr/>
        </p:nvSpPr>
        <p:spPr>
          <a:xfrm rot="0">
            <a:off x="1759367" y="4246631"/>
            <a:ext cx="1599650" cy="507365"/>
          </a:xfrm>
          <a:prstGeom prst="rect">
            <a:avLst/>
          </a:prstGeom>
        </p:spPr>
        <p:txBody>
          <a:bodyPr anchor="t" rtlCol="false" tIns="0" lIns="0" bIns="0" rIns="0">
            <a:spAutoFit/>
          </a:bodyPr>
          <a:lstStyle/>
          <a:p>
            <a:pPr algn="ctr">
              <a:lnSpc>
                <a:spcPts val="3954"/>
              </a:lnSpc>
            </a:pPr>
            <a:r>
              <a:rPr lang="en-US" sz="3499" b="true">
                <a:solidFill>
                  <a:srgbClr val="FFFFFF"/>
                </a:solidFill>
                <a:latin typeface="DM Sans Bold"/>
                <a:ea typeface="DM Sans Bold"/>
                <a:cs typeface="DM Sans Bold"/>
                <a:sym typeface="DM Sans Bold"/>
              </a:rPr>
              <a:t>1</a:t>
            </a:r>
          </a:p>
        </p:txBody>
      </p:sp>
      <p:sp>
        <p:nvSpPr>
          <p:cNvPr name="TextBox 68" id="68"/>
          <p:cNvSpPr txBox="true"/>
          <p:nvPr/>
        </p:nvSpPr>
        <p:spPr>
          <a:xfrm rot="0">
            <a:off x="4972170" y="4246631"/>
            <a:ext cx="1599650" cy="507365"/>
          </a:xfrm>
          <a:prstGeom prst="rect">
            <a:avLst/>
          </a:prstGeom>
        </p:spPr>
        <p:txBody>
          <a:bodyPr anchor="t" rtlCol="false" tIns="0" lIns="0" bIns="0" rIns="0">
            <a:spAutoFit/>
          </a:bodyPr>
          <a:lstStyle/>
          <a:p>
            <a:pPr algn="ctr">
              <a:lnSpc>
                <a:spcPts val="3955"/>
              </a:lnSpc>
            </a:pPr>
            <a:r>
              <a:rPr lang="en-US" sz="3500" b="true">
                <a:solidFill>
                  <a:srgbClr val="363178"/>
                </a:solidFill>
                <a:latin typeface="DM Sans Bold"/>
                <a:ea typeface="DM Sans Bold"/>
                <a:cs typeface="DM Sans Bold"/>
                <a:sym typeface="DM Sans Bold"/>
              </a:rPr>
              <a:t>2</a:t>
            </a:r>
          </a:p>
        </p:txBody>
      </p:sp>
      <p:sp>
        <p:nvSpPr>
          <p:cNvPr name="TextBox 69" id="69"/>
          <p:cNvSpPr txBox="true"/>
          <p:nvPr/>
        </p:nvSpPr>
        <p:spPr>
          <a:xfrm rot="0">
            <a:off x="8266622" y="4213687"/>
            <a:ext cx="1599650" cy="507365"/>
          </a:xfrm>
          <a:prstGeom prst="rect">
            <a:avLst/>
          </a:prstGeom>
        </p:spPr>
        <p:txBody>
          <a:bodyPr anchor="t" rtlCol="false" tIns="0" lIns="0" bIns="0" rIns="0">
            <a:spAutoFit/>
          </a:bodyPr>
          <a:lstStyle/>
          <a:p>
            <a:pPr algn="ctr">
              <a:lnSpc>
                <a:spcPts val="3955"/>
              </a:lnSpc>
            </a:pPr>
            <a:r>
              <a:rPr lang="en-US" sz="3500" b="true">
                <a:solidFill>
                  <a:srgbClr val="363178"/>
                </a:solidFill>
                <a:latin typeface="DM Sans Bold"/>
                <a:ea typeface="DM Sans Bold"/>
                <a:cs typeface="DM Sans Bold"/>
                <a:sym typeface="DM Sans Bold"/>
              </a:rPr>
              <a:t>3</a:t>
            </a:r>
          </a:p>
        </p:txBody>
      </p:sp>
      <p:sp>
        <p:nvSpPr>
          <p:cNvPr name="TextBox 70" id="70"/>
          <p:cNvSpPr txBox="true"/>
          <p:nvPr/>
        </p:nvSpPr>
        <p:spPr>
          <a:xfrm rot="0">
            <a:off x="11484696" y="4213687"/>
            <a:ext cx="1599650" cy="507365"/>
          </a:xfrm>
          <a:prstGeom prst="rect">
            <a:avLst/>
          </a:prstGeom>
        </p:spPr>
        <p:txBody>
          <a:bodyPr anchor="t" rtlCol="false" tIns="0" lIns="0" bIns="0" rIns="0">
            <a:spAutoFit/>
          </a:bodyPr>
          <a:lstStyle/>
          <a:p>
            <a:pPr algn="ctr">
              <a:lnSpc>
                <a:spcPts val="3955"/>
              </a:lnSpc>
            </a:pPr>
            <a:r>
              <a:rPr lang="en-US" sz="3500" b="true">
                <a:solidFill>
                  <a:srgbClr val="FFFFFF"/>
                </a:solidFill>
                <a:latin typeface="DM Sans Bold"/>
                <a:ea typeface="DM Sans Bold"/>
                <a:cs typeface="DM Sans Bold"/>
                <a:sym typeface="DM Sans Bold"/>
              </a:rPr>
              <a:t>4</a:t>
            </a:r>
          </a:p>
        </p:txBody>
      </p:sp>
      <p:sp>
        <p:nvSpPr>
          <p:cNvPr name="TextBox 71" id="71"/>
          <p:cNvSpPr txBox="true"/>
          <p:nvPr/>
        </p:nvSpPr>
        <p:spPr>
          <a:xfrm rot="0">
            <a:off x="14740790" y="4202847"/>
            <a:ext cx="1599650" cy="507365"/>
          </a:xfrm>
          <a:prstGeom prst="rect">
            <a:avLst/>
          </a:prstGeom>
        </p:spPr>
        <p:txBody>
          <a:bodyPr anchor="t" rtlCol="false" tIns="0" lIns="0" bIns="0" rIns="0">
            <a:spAutoFit/>
          </a:bodyPr>
          <a:lstStyle/>
          <a:p>
            <a:pPr algn="ctr">
              <a:lnSpc>
                <a:spcPts val="3955"/>
              </a:lnSpc>
            </a:pPr>
            <a:r>
              <a:rPr lang="en-US" sz="3500" b="true">
                <a:solidFill>
                  <a:srgbClr val="363178"/>
                </a:solidFill>
                <a:latin typeface="DM Sans Bold"/>
                <a:ea typeface="DM Sans Bold"/>
                <a:cs typeface="DM Sans Bold"/>
                <a:sym typeface="DM Sans Bold"/>
              </a:rPr>
              <a:t>5</a:t>
            </a:r>
          </a:p>
        </p:txBody>
      </p:sp>
      <p:sp>
        <p:nvSpPr>
          <p:cNvPr name="TextBox 72" id="72"/>
          <p:cNvSpPr txBox="true"/>
          <p:nvPr/>
        </p:nvSpPr>
        <p:spPr>
          <a:xfrm rot="0">
            <a:off x="895851" y="755332"/>
            <a:ext cx="6721872" cy="699135"/>
          </a:xfrm>
          <a:prstGeom prst="rect">
            <a:avLst/>
          </a:prstGeom>
        </p:spPr>
        <p:txBody>
          <a:bodyPr anchor="t" rtlCol="false" tIns="0" lIns="0" bIns="0" rIns="0">
            <a:spAutoFit/>
          </a:bodyPr>
          <a:lstStyle/>
          <a:p>
            <a:pPr algn="ctr">
              <a:lnSpc>
                <a:spcPts val="5040"/>
              </a:lnSpc>
            </a:pPr>
            <a:r>
              <a:rPr lang="en-US" sz="5600">
                <a:solidFill>
                  <a:srgbClr val="D0A933"/>
                </a:solidFill>
                <a:latin typeface="Droid Serif"/>
                <a:ea typeface="Droid Serif"/>
                <a:cs typeface="Droid Serif"/>
                <a:sym typeface="Droid Serif"/>
              </a:rPr>
              <a:t>MILESTONE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2414844" y="1767235"/>
            <a:ext cx="13458312" cy="8369560"/>
          </a:xfrm>
          <a:custGeom>
            <a:avLst/>
            <a:gdLst/>
            <a:ahLst/>
            <a:cxnLst/>
            <a:rect r="r" b="b" t="t" l="l"/>
            <a:pathLst>
              <a:path h="8369560" w="13458312">
                <a:moveTo>
                  <a:pt x="0" y="0"/>
                </a:moveTo>
                <a:lnTo>
                  <a:pt x="13458312" y="0"/>
                </a:lnTo>
                <a:lnTo>
                  <a:pt x="13458312" y="8369560"/>
                </a:lnTo>
                <a:lnTo>
                  <a:pt x="0" y="8369560"/>
                </a:lnTo>
                <a:lnTo>
                  <a:pt x="0" y="0"/>
                </a:lnTo>
                <a:close/>
              </a:path>
            </a:pathLst>
          </a:custGeom>
          <a:blipFill>
            <a:blip r:embed="rId3"/>
            <a:stretch>
              <a:fillRect l="0" t="-3547" r="0" b="-3547"/>
            </a:stretch>
          </a:blipFill>
        </p:spPr>
      </p:sp>
      <p:sp>
        <p:nvSpPr>
          <p:cNvPr name="Freeform 7" id="7"/>
          <p:cNvSpPr/>
          <p:nvPr/>
        </p:nvSpPr>
        <p:spPr>
          <a:xfrm flipH="false" flipV="false" rot="0">
            <a:off x="11927725" y="-250435"/>
            <a:ext cx="1607429" cy="1420383"/>
          </a:xfrm>
          <a:custGeom>
            <a:avLst/>
            <a:gdLst/>
            <a:ahLst/>
            <a:cxnLst/>
            <a:rect r="r" b="b" t="t" l="l"/>
            <a:pathLst>
              <a:path h="1420383" w="1607429">
                <a:moveTo>
                  <a:pt x="0" y="0"/>
                </a:moveTo>
                <a:lnTo>
                  <a:pt x="1607429" y="0"/>
                </a:lnTo>
                <a:lnTo>
                  <a:pt x="1607429" y="1420382"/>
                </a:lnTo>
                <a:lnTo>
                  <a:pt x="0" y="1420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259300" y="-104767"/>
            <a:ext cx="1017240" cy="1695400"/>
          </a:xfrm>
          <a:custGeom>
            <a:avLst/>
            <a:gdLst/>
            <a:ahLst/>
            <a:cxnLst/>
            <a:rect r="r" b="b" t="t" l="l"/>
            <a:pathLst>
              <a:path h="1695400" w="1017240">
                <a:moveTo>
                  <a:pt x="0" y="0"/>
                </a:moveTo>
                <a:lnTo>
                  <a:pt x="1017240" y="0"/>
                </a:lnTo>
                <a:lnTo>
                  <a:pt x="1017240" y="1695400"/>
                </a:lnTo>
                <a:lnTo>
                  <a:pt x="0" y="1695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752846" y="896580"/>
            <a:ext cx="8782308"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STAR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6" id="6"/>
          <p:cNvSpPr txBox="true"/>
          <p:nvPr/>
        </p:nvSpPr>
        <p:spPr>
          <a:xfrm rot="0">
            <a:off x="1432593" y="2257425"/>
            <a:ext cx="15422814" cy="5638800"/>
          </a:xfrm>
          <a:prstGeom prst="rect">
            <a:avLst/>
          </a:prstGeom>
        </p:spPr>
        <p:txBody>
          <a:bodyPr anchor="t" rtlCol="false" tIns="0" lIns="0" bIns="0" rIns="0">
            <a:spAutoFit/>
          </a:bodyPr>
          <a:lstStyle/>
          <a:p>
            <a:pPr algn="l" marL="518160" indent="-259080" lvl="1">
              <a:lnSpc>
                <a:spcPts val="4079"/>
              </a:lnSpc>
              <a:buFont typeface="Arial"/>
              <a:buChar char="•"/>
            </a:pPr>
            <a:r>
              <a:rPr lang="en-US" sz="2400" spc="72">
                <a:solidFill>
                  <a:srgbClr val="FFFFFF"/>
                </a:solidFill>
                <a:latin typeface="Poppins Light"/>
                <a:ea typeface="Poppins Light"/>
                <a:cs typeface="Poppins Light"/>
                <a:sym typeface="Poppins Light"/>
              </a:rPr>
              <a:t>Collected and integrated raw hotel booking data from multiple sources, including customer info, room categories, and reservation records.</a:t>
            </a:r>
          </a:p>
          <a:p>
            <a:pPr algn="l" marL="518160" indent="-259080" lvl="1">
              <a:lnSpc>
                <a:spcPts val="4079"/>
              </a:lnSpc>
              <a:buFont typeface="Arial"/>
              <a:buChar char="•"/>
            </a:pPr>
            <a:r>
              <a:rPr lang="en-US" sz="2400" spc="72">
                <a:solidFill>
                  <a:srgbClr val="FFFFFF"/>
                </a:solidFill>
                <a:latin typeface="Poppins Light"/>
                <a:ea typeface="Poppins Light"/>
                <a:cs typeface="Poppins Light"/>
                <a:sym typeface="Poppins Light"/>
              </a:rPr>
              <a:t>Performed data quality checks to identify and resolve missing values, duplicates, and inconsistencies in dates and room types.</a:t>
            </a:r>
          </a:p>
          <a:p>
            <a:pPr algn="l" marL="518160" indent="-259080" lvl="1">
              <a:lnSpc>
                <a:spcPts val="4079"/>
              </a:lnSpc>
              <a:buFont typeface="Arial"/>
              <a:buChar char="•"/>
            </a:pPr>
            <a:r>
              <a:rPr lang="en-US" sz="2400" spc="72">
                <a:solidFill>
                  <a:srgbClr val="FFFFFF"/>
                </a:solidFill>
                <a:latin typeface="Poppins Light"/>
                <a:ea typeface="Poppins Light"/>
                <a:cs typeface="Poppins Light"/>
                <a:sym typeface="Poppins Light"/>
              </a:rPr>
              <a:t>Cleaned and transformed the data using Power Query by formatting dates, renaming columns, and standardizing customer and room details.</a:t>
            </a:r>
          </a:p>
          <a:p>
            <a:pPr algn="l" marL="518160" indent="-259080" lvl="1">
              <a:lnSpc>
                <a:spcPts val="4079"/>
              </a:lnSpc>
              <a:buFont typeface="Arial"/>
              <a:buChar char="•"/>
            </a:pPr>
            <a:r>
              <a:rPr lang="en-US" sz="2400" spc="72">
                <a:solidFill>
                  <a:srgbClr val="FFFFFF"/>
                </a:solidFill>
                <a:latin typeface="Poppins Light"/>
                <a:ea typeface="Poppins Light"/>
                <a:cs typeface="Poppins Light"/>
                <a:sym typeface="Poppins Light"/>
              </a:rPr>
              <a:t>Created dimension tables (Customer, Room, Date) and a central FactBooking table to store booking IDs, room info, customer IDs, and status.</a:t>
            </a:r>
          </a:p>
          <a:p>
            <a:pPr algn="l" marL="518160" indent="-259080" lvl="1">
              <a:lnSpc>
                <a:spcPts val="4079"/>
              </a:lnSpc>
              <a:buFont typeface="Arial"/>
              <a:buChar char="•"/>
            </a:pPr>
            <a:r>
              <a:rPr lang="en-US" sz="2400" spc="72">
                <a:solidFill>
                  <a:srgbClr val="FFFFFF"/>
                </a:solidFill>
                <a:latin typeface="Poppins Light"/>
                <a:ea typeface="Poppins Light"/>
                <a:cs typeface="Poppins Light"/>
                <a:sym typeface="Poppins Light"/>
              </a:rPr>
              <a:t>Designed and validated a Star Schema model with proper relationships and tested it using aggregations like total bookings per room category.</a:t>
            </a:r>
          </a:p>
          <a:p>
            <a:pPr algn="l">
              <a:lnSpc>
                <a:spcPts val="4079"/>
              </a:lnSpc>
            </a:pPr>
          </a:p>
        </p:txBody>
      </p:sp>
      <p:sp>
        <p:nvSpPr>
          <p:cNvPr name="TextBox 7" id="7"/>
          <p:cNvSpPr txBox="true"/>
          <p:nvPr/>
        </p:nvSpPr>
        <p:spPr>
          <a:xfrm rot="0">
            <a:off x="3483517" y="755332"/>
            <a:ext cx="11320967"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DATA INGESTION &amp; MODELING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6" id="6"/>
          <p:cNvSpPr/>
          <p:nvPr/>
        </p:nvSpPr>
        <p:spPr>
          <a:xfrm flipH="false" flipV="false" rot="0">
            <a:off x="1212862" y="1725123"/>
            <a:ext cx="7751058" cy="4728202"/>
          </a:xfrm>
          <a:custGeom>
            <a:avLst/>
            <a:gdLst/>
            <a:ahLst/>
            <a:cxnLst/>
            <a:rect r="r" b="b" t="t" l="l"/>
            <a:pathLst>
              <a:path h="4728202" w="7751058">
                <a:moveTo>
                  <a:pt x="0" y="0"/>
                </a:moveTo>
                <a:lnTo>
                  <a:pt x="7751058" y="0"/>
                </a:lnTo>
                <a:lnTo>
                  <a:pt x="7751058" y="4728203"/>
                </a:lnTo>
                <a:lnTo>
                  <a:pt x="0" y="4728203"/>
                </a:lnTo>
                <a:lnTo>
                  <a:pt x="0" y="0"/>
                </a:lnTo>
                <a:close/>
              </a:path>
            </a:pathLst>
          </a:custGeom>
          <a:blipFill>
            <a:blip r:embed="rId3"/>
            <a:stretch>
              <a:fillRect l="0" t="0" r="0" b="0"/>
            </a:stretch>
          </a:blipFill>
          <a:ln w="38100" cap="sq">
            <a:solidFill>
              <a:srgbClr val="BC956E"/>
            </a:solidFill>
            <a:prstDash val="solid"/>
            <a:miter/>
          </a:ln>
        </p:spPr>
      </p:sp>
      <p:sp>
        <p:nvSpPr>
          <p:cNvPr name="Freeform 7" id="7"/>
          <p:cNvSpPr/>
          <p:nvPr/>
        </p:nvSpPr>
        <p:spPr>
          <a:xfrm flipH="false" flipV="false" rot="0">
            <a:off x="9750092" y="1705603"/>
            <a:ext cx="7173235" cy="4767243"/>
          </a:xfrm>
          <a:custGeom>
            <a:avLst/>
            <a:gdLst/>
            <a:ahLst/>
            <a:cxnLst/>
            <a:rect r="r" b="b" t="t" l="l"/>
            <a:pathLst>
              <a:path h="4767243" w="7173235">
                <a:moveTo>
                  <a:pt x="0" y="0"/>
                </a:moveTo>
                <a:lnTo>
                  <a:pt x="7173236" y="0"/>
                </a:lnTo>
                <a:lnTo>
                  <a:pt x="7173236" y="4767243"/>
                </a:lnTo>
                <a:lnTo>
                  <a:pt x="0" y="4767243"/>
                </a:lnTo>
                <a:lnTo>
                  <a:pt x="0" y="0"/>
                </a:lnTo>
                <a:close/>
              </a:path>
            </a:pathLst>
          </a:custGeom>
          <a:blipFill>
            <a:blip r:embed="rId4"/>
            <a:stretch>
              <a:fillRect l="0" t="-3348" r="0" b="-3348"/>
            </a:stretch>
          </a:blipFill>
          <a:ln w="38100" cap="sq">
            <a:solidFill>
              <a:srgbClr val="BC956E"/>
            </a:solidFill>
            <a:prstDash val="solid"/>
            <a:miter/>
          </a:ln>
        </p:spPr>
      </p:sp>
      <p:sp>
        <p:nvSpPr>
          <p:cNvPr name="TextBox 8" id="8"/>
          <p:cNvSpPr txBox="true"/>
          <p:nvPr/>
        </p:nvSpPr>
        <p:spPr>
          <a:xfrm rot="0">
            <a:off x="3902947" y="755332"/>
            <a:ext cx="10482106" cy="699135"/>
          </a:xfrm>
          <a:prstGeom prst="rect">
            <a:avLst/>
          </a:prstGeom>
        </p:spPr>
        <p:txBody>
          <a:bodyPr anchor="t" rtlCol="false" tIns="0" lIns="0" bIns="0" rIns="0">
            <a:spAutoFit/>
          </a:bodyPr>
          <a:lstStyle/>
          <a:p>
            <a:pPr algn="ctr" marL="0" indent="0" lvl="0">
              <a:lnSpc>
                <a:spcPts val="5040"/>
              </a:lnSpc>
              <a:spcBef>
                <a:spcPct val="0"/>
              </a:spcBef>
            </a:pPr>
            <a:r>
              <a:rPr lang="en-US" sz="5600" strike="noStrike" u="none">
                <a:solidFill>
                  <a:srgbClr val="D0A933"/>
                </a:solidFill>
                <a:latin typeface="Droid Serif"/>
                <a:ea typeface="Droid Serif"/>
                <a:cs typeface="Droid Serif"/>
                <a:sym typeface="Droid Serif"/>
              </a:rPr>
              <a:t>DATA TRANSFORMATION</a:t>
            </a:r>
          </a:p>
        </p:txBody>
      </p:sp>
      <p:sp>
        <p:nvSpPr>
          <p:cNvPr name="TextBox 9" id="9"/>
          <p:cNvSpPr txBox="true"/>
          <p:nvPr/>
        </p:nvSpPr>
        <p:spPr>
          <a:xfrm rot="0">
            <a:off x="2059660" y="6714456"/>
            <a:ext cx="4767241" cy="2543844"/>
          </a:xfrm>
          <a:prstGeom prst="rect">
            <a:avLst/>
          </a:prstGeom>
        </p:spPr>
        <p:txBody>
          <a:bodyPr anchor="t" rtlCol="false" tIns="0" lIns="0" bIns="0" rIns="0">
            <a:spAutoFit/>
          </a:bodyPr>
          <a:lstStyle/>
          <a:p>
            <a:pPr algn="l">
              <a:lnSpc>
                <a:spcPts val="2547"/>
              </a:lnSpc>
              <a:spcBef>
                <a:spcPct val="0"/>
              </a:spcBef>
            </a:pPr>
            <a:r>
              <a:rPr lang="en-US" sz="2254">
                <a:solidFill>
                  <a:srgbClr val="F2F1EB"/>
                </a:solidFill>
                <a:latin typeface="Poppins Light"/>
                <a:ea typeface="Poppins Light"/>
                <a:cs typeface="Poppins Light"/>
                <a:sym typeface="Poppins Light"/>
              </a:rPr>
              <a:t>Data cleaning ways:- ​</a:t>
            </a:r>
          </a:p>
          <a:p>
            <a:pPr algn="l">
              <a:lnSpc>
                <a:spcPts val="2547"/>
              </a:lnSpc>
            </a:pPr>
          </a:p>
          <a:p>
            <a:pPr algn="l" marL="486733" indent="-243366" lvl="1">
              <a:lnSpc>
                <a:spcPts val="2547"/>
              </a:lnSpc>
              <a:buFont typeface="Arial"/>
              <a:buChar char="•"/>
            </a:pPr>
            <a:r>
              <a:rPr lang="en-US" sz="2254">
                <a:solidFill>
                  <a:srgbClr val="F2F1EB"/>
                </a:solidFill>
                <a:latin typeface="Poppins Light"/>
                <a:ea typeface="Poppins Light"/>
                <a:cs typeface="Poppins Light"/>
                <a:sym typeface="Poppins Light"/>
              </a:rPr>
              <a:t>Missing values​</a:t>
            </a:r>
          </a:p>
          <a:p>
            <a:pPr algn="l" marL="486733" indent="-243366" lvl="1">
              <a:lnSpc>
                <a:spcPts val="2547"/>
              </a:lnSpc>
              <a:buFont typeface="Arial"/>
              <a:buChar char="•"/>
            </a:pPr>
            <a:r>
              <a:rPr lang="en-US" sz="2254">
                <a:solidFill>
                  <a:srgbClr val="F2F1EB"/>
                </a:solidFill>
                <a:latin typeface="Poppins Light"/>
                <a:ea typeface="Poppins Light"/>
                <a:cs typeface="Poppins Light"/>
                <a:sym typeface="Poppins Light"/>
              </a:rPr>
              <a:t>Duplicate entries​</a:t>
            </a:r>
          </a:p>
          <a:p>
            <a:pPr algn="l" marL="486733" indent="-243366" lvl="1">
              <a:lnSpc>
                <a:spcPts val="2547"/>
              </a:lnSpc>
              <a:buFont typeface="Arial"/>
              <a:buChar char="•"/>
            </a:pPr>
            <a:r>
              <a:rPr lang="en-US" sz="2254">
                <a:solidFill>
                  <a:srgbClr val="F2F1EB"/>
                </a:solidFill>
                <a:latin typeface="Poppins Light"/>
                <a:ea typeface="Poppins Light"/>
                <a:cs typeface="Poppins Light"/>
                <a:sym typeface="Poppins Light"/>
              </a:rPr>
              <a:t>Wrong or inconsistent formats​</a:t>
            </a:r>
          </a:p>
          <a:p>
            <a:pPr algn="l" marL="486733" indent="-243366" lvl="1">
              <a:lnSpc>
                <a:spcPts val="2547"/>
              </a:lnSpc>
              <a:buFont typeface="Arial"/>
              <a:buChar char="•"/>
            </a:pPr>
            <a:r>
              <a:rPr lang="en-US" sz="2254">
                <a:solidFill>
                  <a:srgbClr val="F2F1EB"/>
                </a:solidFill>
                <a:latin typeface="Poppins Light"/>
                <a:ea typeface="Poppins Light"/>
                <a:cs typeface="Poppins Light"/>
                <a:sym typeface="Poppins Light"/>
              </a:rPr>
              <a:t>Extra spaces or symbols​</a:t>
            </a:r>
          </a:p>
          <a:p>
            <a:pPr algn="l" marL="486733" indent="-243366" lvl="1">
              <a:lnSpc>
                <a:spcPts val="2547"/>
              </a:lnSpc>
              <a:buFont typeface="Arial"/>
              <a:buChar char="•"/>
            </a:pPr>
            <a:r>
              <a:rPr lang="en-US" sz="2254">
                <a:solidFill>
                  <a:srgbClr val="F2F1EB"/>
                </a:solidFill>
                <a:latin typeface="Poppins Light"/>
                <a:ea typeface="Poppins Light"/>
                <a:cs typeface="Poppins Light"/>
                <a:sym typeface="Poppins Light"/>
              </a:rPr>
              <a:t>Invalid records​</a:t>
            </a:r>
          </a:p>
          <a:p>
            <a:pPr algn="l">
              <a:lnSpc>
                <a:spcPts val="2547"/>
              </a:lnSpc>
              <a:spcBef>
                <a:spcPct val="0"/>
              </a:spcBef>
            </a:pPr>
            <a:r>
              <a:rPr lang="en-US" sz="2254">
                <a:solidFill>
                  <a:srgbClr val="F2F1EB"/>
                </a:solidFill>
                <a:latin typeface="Poppins Light"/>
                <a:ea typeface="Poppins Light"/>
                <a:cs typeface="Poppins Light"/>
                <a:sym typeface="Poppins Light"/>
              </a:rPr>
              <a:t>​</a:t>
            </a:r>
          </a:p>
        </p:txBody>
      </p:sp>
      <p:sp>
        <p:nvSpPr>
          <p:cNvPr name="TextBox 10" id="10"/>
          <p:cNvSpPr txBox="true"/>
          <p:nvPr/>
        </p:nvSpPr>
        <p:spPr>
          <a:xfrm rot="0">
            <a:off x="8963920" y="7049212"/>
            <a:ext cx="8552753" cy="1883857"/>
          </a:xfrm>
          <a:prstGeom prst="rect">
            <a:avLst/>
          </a:prstGeom>
        </p:spPr>
        <p:txBody>
          <a:bodyPr anchor="t" rtlCol="false" tIns="0" lIns="0" bIns="0" rIns="0">
            <a:spAutoFit/>
          </a:bodyPr>
          <a:lstStyle/>
          <a:p>
            <a:pPr algn="ctr">
              <a:lnSpc>
                <a:spcPts val="2155"/>
              </a:lnSpc>
            </a:pPr>
            <a:r>
              <a:rPr lang="en-US" sz="1907">
                <a:solidFill>
                  <a:srgbClr val="FFFBFB"/>
                </a:solidFill>
                <a:latin typeface="Poppins Light"/>
                <a:ea typeface="Poppins Light"/>
                <a:cs typeface="Poppins Light"/>
                <a:sym typeface="Poppins Light"/>
              </a:rPr>
              <a:t>Derived Columns</a:t>
            </a:r>
          </a:p>
          <a:p>
            <a:pPr algn="ctr">
              <a:lnSpc>
                <a:spcPts val="2155"/>
              </a:lnSpc>
            </a:pPr>
          </a:p>
          <a:p>
            <a:pPr algn="ctr">
              <a:lnSpc>
                <a:spcPts val="2155"/>
              </a:lnSpc>
              <a:spcBef>
                <a:spcPct val="0"/>
              </a:spcBef>
            </a:pPr>
            <a:r>
              <a:rPr lang="en-US" sz="1907">
                <a:solidFill>
                  <a:srgbClr val="FFFBFB"/>
                </a:solidFill>
                <a:latin typeface="Poppins Light"/>
                <a:ea typeface="Poppins Light"/>
                <a:cs typeface="Poppins Light"/>
                <a:sym typeface="Poppins Light"/>
              </a:rPr>
              <a:t>BookingDuration =​stays_in_weekend_nights + stays_in_week_nights​</a:t>
            </a:r>
          </a:p>
          <a:p>
            <a:pPr algn="ctr">
              <a:lnSpc>
                <a:spcPts val="2155"/>
              </a:lnSpc>
              <a:spcBef>
                <a:spcPct val="0"/>
              </a:spcBef>
            </a:pPr>
            <a:r>
              <a:rPr lang="en-US" sz="1907">
                <a:solidFill>
                  <a:srgbClr val="FFFBFB"/>
                </a:solidFill>
                <a:latin typeface="Poppins Light"/>
                <a:ea typeface="Poppins Light"/>
                <a:cs typeface="Poppins Light"/>
                <a:sym typeface="Poppins Light"/>
              </a:rPr>
              <a:t>​</a:t>
            </a:r>
          </a:p>
          <a:p>
            <a:pPr algn="ctr">
              <a:lnSpc>
                <a:spcPts val="2155"/>
              </a:lnSpc>
              <a:spcBef>
                <a:spcPct val="0"/>
              </a:spcBef>
            </a:pPr>
            <a:r>
              <a:rPr lang="en-US" sz="1907">
                <a:solidFill>
                  <a:srgbClr val="FFFBFB"/>
                </a:solidFill>
                <a:latin typeface="Poppins Light"/>
                <a:ea typeface="Poppins Light"/>
                <a:cs typeface="Poppins Light"/>
                <a:sym typeface="Poppins Light"/>
              </a:rPr>
              <a:t>Total Guests = adults + children + babies​</a:t>
            </a:r>
          </a:p>
          <a:p>
            <a:pPr algn="ctr">
              <a:lnSpc>
                <a:spcPts val="2155"/>
              </a:lnSpc>
              <a:spcBef>
                <a:spcPct val="0"/>
              </a:spcBef>
            </a:pPr>
            <a:r>
              <a:rPr lang="en-US" sz="1907">
                <a:solidFill>
                  <a:srgbClr val="FFFBFB"/>
                </a:solidFill>
                <a:latin typeface="Poppins Light"/>
                <a:ea typeface="Poppins Light"/>
                <a:cs typeface="Poppins Light"/>
                <a:sym typeface="Poppins Light"/>
              </a:rPr>
              <a:t>​</a:t>
            </a:r>
          </a:p>
          <a:p>
            <a:pPr algn="ctr">
              <a:lnSpc>
                <a:spcPts val="2155"/>
              </a:lnSpc>
              <a:spcBef>
                <a:spcPct val="0"/>
              </a:spcBef>
            </a:pPr>
            <a:r>
              <a:rPr lang="en-US" sz="1907">
                <a:solidFill>
                  <a:srgbClr val="FFFBFB"/>
                </a:solidFill>
                <a:latin typeface="Poppins Light"/>
                <a:ea typeface="Poppins Light"/>
                <a:cs typeface="Poppins Light"/>
                <a:sym typeface="Poppins Light"/>
              </a:rPr>
              <a:t>Revenue = adr × (stays_in_weekend_nights + stays_in_week_nights)​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DAG0kP8_g-g</dc:identifier>
  <dcterms:modified xsi:type="dcterms:W3CDTF">2011-08-01T06:04:30Z</dcterms:modified>
  <cp:revision>1</cp:revision>
  <dc:title>Hotel revenue analysis</dc:title>
</cp:coreProperties>
</file>